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81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2" r:id="rId36"/>
    <p:sldId id="290" r:id="rId37"/>
    <p:sldId id="291" r:id="rId38"/>
    <p:sldId id="293" r:id="rId39"/>
    <p:sldId id="296" r:id="rId40"/>
    <p:sldId id="294" r:id="rId41"/>
    <p:sldId id="295" r:id="rId42"/>
    <p:sldId id="297" r:id="rId43"/>
    <p:sldId id="302" r:id="rId44"/>
    <p:sldId id="303" r:id="rId45"/>
    <p:sldId id="298" r:id="rId46"/>
    <p:sldId id="301" r:id="rId47"/>
    <p:sldId id="299" r:id="rId48"/>
    <p:sldId id="304" r:id="rId49"/>
    <p:sldId id="305" r:id="rId50"/>
    <p:sldId id="306" r:id="rId51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s-Latn-B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17FD92-3D5E-4D66-BF01-1F401FDCA945}" type="datetimeFigureOut">
              <a:rPr lang="bs-Latn-BA" smtClean="0"/>
              <a:t>31.10.2017</a:t>
            </a:fld>
            <a:endParaRPr lang="bs-Latn-B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s-Latn-B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782264-4202-4E36-A2C9-44FCC3030AD3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099959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84E6-40F6-459B-BF5D-3211A625D797}" type="datetimeFigureOut">
              <a:rPr lang="bs-Latn-BA" smtClean="0"/>
              <a:pPr/>
              <a:t>31.10.2017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E571A-9489-4B74-BEA4-C59A416B9336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84E6-40F6-459B-BF5D-3211A625D797}" type="datetimeFigureOut">
              <a:rPr lang="bs-Latn-BA" smtClean="0"/>
              <a:pPr/>
              <a:t>31.10.2017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E571A-9489-4B74-BEA4-C59A416B9336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84E6-40F6-459B-BF5D-3211A625D797}" type="datetimeFigureOut">
              <a:rPr lang="bs-Latn-BA" smtClean="0"/>
              <a:pPr/>
              <a:t>31.10.2017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E571A-9489-4B74-BEA4-C59A416B9336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84E6-40F6-459B-BF5D-3211A625D797}" type="datetimeFigureOut">
              <a:rPr lang="bs-Latn-BA" smtClean="0"/>
              <a:pPr/>
              <a:t>31.10.2017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E571A-9489-4B74-BEA4-C59A416B9336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84E6-40F6-459B-BF5D-3211A625D797}" type="datetimeFigureOut">
              <a:rPr lang="bs-Latn-BA" smtClean="0"/>
              <a:pPr/>
              <a:t>31.10.2017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E571A-9489-4B74-BEA4-C59A416B9336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84E6-40F6-459B-BF5D-3211A625D797}" type="datetimeFigureOut">
              <a:rPr lang="bs-Latn-BA" smtClean="0"/>
              <a:pPr/>
              <a:t>31.10.2017</a:t>
            </a:fld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E571A-9489-4B74-BEA4-C59A416B9336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84E6-40F6-459B-BF5D-3211A625D797}" type="datetimeFigureOut">
              <a:rPr lang="bs-Latn-BA" smtClean="0"/>
              <a:pPr/>
              <a:t>31.10.2017</a:t>
            </a:fld>
            <a:endParaRPr lang="bs-Latn-B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E571A-9489-4B74-BEA4-C59A416B9336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84E6-40F6-459B-BF5D-3211A625D797}" type="datetimeFigureOut">
              <a:rPr lang="bs-Latn-BA" smtClean="0"/>
              <a:pPr/>
              <a:t>31.10.2017</a:t>
            </a:fld>
            <a:endParaRPr lang="bs-Latn-B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E571A-9489-4B74-BEA4-C59A416B9336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84E6-40F6-459B-BF5D-3211A625D797}" type="datetimeFigureOut">
              <a:rPr lang="bs-Latn-BA" smtClean="0"/>
              <a:pPr/>
              <a:t>31.10.2017</a:t>
            </a:fld>
            <a:endParaRPr lang="bs-Latn-B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E571A-9489-4B74-BEA4-C59A416B9336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84E6-40F6-459B-BF5D-3211A625D797}" type="datetimeFigureOut">
              <a:rPr lang="bs-Latn-BA" smtClean="0"/>
              <a:pPr/>
              <a:t>31.10.2017</a:t>
            </a:fld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E571A-9489-4B74-BEA4-C59A416B9336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s-Latn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84E6-40F6-459B-BF5D-3211A625D797}" type="datetimeFigureOut">
              <a:rPr lang="bs-Latn-BA" smtClean="0"/>
              <a:pPr/>
              <a:t>31.10.2017</a:t>
            </a:fld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E571A-9489-4B74-BEA4-C59A416B9336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D84E6-40F6-459B-BF5D-3211A625D797}" type="datetimeFigureOut">
              <a:rPr lang="bs-Latn-BA" smtClean="0"/>
              <a:pPr/>
              <a:t>31.10.2017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E571A-9489-4B74-BEA4-C59A416B9336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2.wmf"/><Relationship Id="rId4" Type="http://schemas.openxmlformats.org/officeDocument/2006/relationships/oleObject" Target="../embeddings/oleObject1.bin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U_zastave_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46708" y="1340768"/>
            <a:ext cx="8310865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s-Latn-B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PRILOZI</a:t>
            </a:r>
          </a:p>
          <a:p>
            <a:pPr algn="ctr"/>
            <a:endParaRPr lang="bs-Latn-BA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bs-Latn-B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PROJEKAT “PUT EVROPOM-</a:t>
            </a:r>
          </a:p>
          <a:p>
            <a:pPr algn="ctr"/>
            <a:r>
              <a:rPr lang="bs-Latn-B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UJEDINJENI U RAZLIČITOSTI”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99792" y="2132856"/>
            <a:ext cx="372480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bs-Latn-BA" sz="8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PRILOG br. 5</a:t>
            </a:r>
            <a:endParaRPr lang="en-US" sz="8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9458" name="Picture 2" descr="C:\Users\PC\Desktop\Nerma\slike\IMG-9c0f222d4f8d9be81cb415ccbf6665ce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2754306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60" name="Picture 4" descr="C:\Users\PC\Desktop\Nerma\slike\IMG-0972d784473bbb37045878241826242c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260648"/>
            <a:ext cx="5436096" cy="30578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61" name="Picture 5" descr="C:\Users\PC\Desktop\Nerma\slike\IMG-01502414bf16db795d5d1b3afe78152c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3573016"/>
            <a:ext cx="5472608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0" y="4365104"/>
            <a:ext cx="3131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dirty="0" smtClean="0"/>
              <a:t>          </a:t>
            </a:r>
            <a:r>
              <a:rPr lang="bs-Latn-BA" b="1" dirty="0" smtClean="0"/>
              <a:t>BETOVENOVA ELIZA</a:t>
            </a:r>
          </a:p>
          <a:p>
            <a:r>
              <a:rPr lang="bs-Latn-BA" b="1" dirty="0" smtClean="0"/>
              <a:t>               MERCEDES</a:t>
            </a:r>
          </a:p>
          <a:p>
            <a:r>
              <a:rPr lang="bs-Latn-BA" b="1" dirty="0" smtClean="0"/>
              <a:t>      SVIJEĆE ZA ROĐENDANSKU</a:t>
            </a:r>
          </a:p>
          <a:p>
            <a:r>
              <a:rPr lang="bs-Latn-BA" b="1" dirty="0" smtClean="0"/>
              <a:t>       TORTU – IZUM NIJEMACA</a:t>
            </a:r>
            <a:endParaRPr lang="bs-Latn-BA" b="1" dirty="0"/>
          </a:p>
        </p:txBody>
      </p:sp>
    </p:spTree>
  </p:cSld>
  <p:clrMapOvr>
    <a:masterClrMapping/>
  </p:clrMapOvr>
  <p:transition>
    <p:pull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482" name="Picture 2" descr="C:\Users\PC\Desktop\Nerma\slike\IMG-f93bdff2da44b107dd7c07a6a42b712a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80728"/>
            <a:ext cx="3078342" cy="54726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3" name="Picture 3" descr="C:\Users\PC\Desktop\Nerma\slike\IMG-bb91a706d500e7422f60c770e8c82d10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260648"/>
            <a:ext cx="5112568" cy="28758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4" name="Picture 4" descr="C:\Users\PC\Desktop\Nerma\slike\IMG-392cecbb9a010ecd1cc1066af1aa892d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3237542" y="3755346"/>
            <a:ext cx="3244980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6300192" y="3501008"/>
            <a:ext cx="25922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b="1" dirty="0" smtClean="0"/>
              <a:t>LOGO NJEMAČKIH AUTOMOBILA</a:t>
            </a:r>
          </a:p>
          <a:p>
            <a:endParaRPr lang="bs-Latn-BA" b="1" dirty="0" smtClean="0"/>
          </a:p>
          <a:p>
            <a:r>
              <a:rPr lang="bs-Latn-BA" b="1" dirty="0" smtClean="0"/>
              <a:t>BENJAMINOVA PREZENTACIJA O BERLINU</a:t>
            </a:r>
          </a:p>
          <a:p>
            <a:endParaRPr lang="bs-Latn-BA" b="1" dirty="0" smtClean="0"/>
          </a:p>
          <a:p>
            <a:r>
              <a:rPr lang="bs-Latn-BA" b="1" dirty="0" smtClean="0"/>
              <a:t>RIJEČI NJEMAČKOG PORIJEKLA KOJE SVAKODNEVNO KORISTIMO</a:t>
            </a:r>
          </a:p>
        </p:txBody>
      </p:sp>
    </p:spTree>
  </p:cSld>
  <p:clrMapOvr>
    <a:masterClrMapping/>
  </p:clrMapOvr>
  <p:transition>
    <p:pull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09600" y="1844824"/>
            <a:ext cx="372480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bs-Latn-BA" sz="8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PRILOG br. 6</a:t>
            </a:r>
            <a:endParaRPr lang="en-US" sz="8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1506" name="Picture 2" descr="C:\Users\PC\Desktop\Nerma\slike\IMG-4001399c7afec1fe6c93ff3f8f8c915f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4392488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7" name="Picture 3" descr="C:\Users\PC\Desktop\Nerma\slike\IMG-da0510a1ed9a8f4f9b6f2b9f244836f3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5" y="260648"/>
            <a:ext cx="4152657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8" name="Picture 4" descr="C:\Users\PC\Desktop\Nerma\slike\IMG-ef20f511763019004055675749a703ec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212976"/>
            <a:ext cx="4499992" cy="2733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9" name="Picture 5" descr="C:\Users\PC\Desktop\Nerma\slike\IMG-7baf322bb4311249f7d8fd2cbef840c5-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5232420" y="3632676"/>
            <a:ext cx="3575704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0" y="6021288"/>
            <a:ext cx="5724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b="1" dirty="0" smtClean="0"/>
              <a:t>KOLOSEUM,  LANINA PREZENTACIJA O TALIJANSKOJ KUHINJII, PIZZA, ČETIRI VELIKA UMJETNIKA</a:t>
            </a:r>
          </a:p>
        </p:txBody>
      </p:sp>
    </p:spTree>
  </p:cSld>
  <p:clrMapOvr>
    <a:masterClrMapping/>
  </p:clrMapOvr>
  <p:transition>
    <p:pull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95257" y="2204864"/>
            <a:ext cx="5953489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bs-Latn-BA" sz="8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PRILOG </a:t>
            </a:r>
          </a:p>
          <a:p>
            <a:pPr algn="ctr"/>
            <a:r>
              <a:rPr lang="bs-Latn-BA" sz="8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br. 7</a:t>
            </a:r>
            <a:endParaRPr lang="en-US" sz="8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530" name="Picture 2" descr="C:\Users\PC\Desktop\Nerma\slike\IMG-052bb12390facc50cfc56edbb8cf40c3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5040560" cy="28353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531" name="Picture 3" descr="C:\Users\PC\Desktop\Nerma\slike\IMG-fcd963320275abf94ff4a77fb65b9cc4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188640"/>
            <a:ext cx="2576885" cy="45811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532" name="Picture 4" descr="C:\Users\PC\Desktop\Nerma\slike\IMG-2e2189630c6c61a9aa79a4e072621bdb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429000"/>
            <a:ext cx="5092058" cy="28642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436096" y="5085184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2000" b="1" dirty="0" smtClean="0"/>
              <a:t>ZASTAVA VELIKE BRITANIJE</a:t>
            </a:r>
          </a:p>
          <a:p>
            <a:r>
              <a:rPr lang="bs-Latn-BA" sz="2000" b="1" dirty="0" smtClean="0"/>
              <a:t>BIG BEN</a:t>
            </a:r>
            <a:endParaRPr lang="bs-Latn-BA" sz="2000" b="1" dirty="0"/>
          </a:p>
        </p:txBody>
      </p:sp>
    </p:spTree>
  </p:cSld>
  <p:clrMapOvr>
    <a:masterClrMapping/>
  </p:clrMapOvr>
  <p:transition>
    <p:pull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3554" name="Picture 2" descr="C:\Users\PC\Desktop\Nerma\slike\IMG-4f6b3ef7225ee701ea92c3144534f0c1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4860032" cy="2733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55" name="Picture 3" descr="C:\Users\PC\Desktop\Nerma\slike\IMG-4c5603c752c03ce22d0ac2afa6533912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429000"/>
            <a:ext cx="5052053" cy="28417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56" name="Picture 4" descr="C:\Users\PC\Desktop\Nerma\slike\IMG-dd5a581737a01e861ec6066d584ba154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4772272" y="1284512"/>
            <a:ext cx="4680520" cy="26327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436096" y="5229200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b="1" dirty="0" smtClean="0"/>
              <a:t>ENGLESKA ČAJANKA</a:t>
            </a:r>
          </a:p>
          <a:p>
            <a:r>
              <a:rPr lang="bs-Latn-BA" b="1" dirty="0" smtClean="0"/>
              <a:t>IGRA ‘’LONDON BRIDGE’’</a:t>
            </a:r>
          </a:p>
          <a:p>
            <a:r>
              <a:rPr lang="bs-Latn-BA" b="1" dirty="0" smtClean="0"/>
              <a:t>RADNI LIST </a:t>
            </a:r>
            <a:endParaRPr lang="bs-Latn-BA" b="1" dirty="0"/>
          </a:p>
        </p:txBody>
      </p:sp>
    </p:spTree>
  </p:cSld>
  <p:clrMapOvr>
    <a:masterClrMapping/>
  </p:clrMapOvr>
  <p:transition>
    <p:pull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4578" name="Picture 2" descr="C:\Users\PC\Desktop\Nerma\slike\IMG-fbbb786a104e393f8b087e47d198b49a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60648"/>
            <a:ext cx="3024336" cy="40770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579" name="Picture 3" descr="C:\Users\PC\Desktop\Nerma\slike\IMG-1d948e79f630a7236fffc1206ed6b808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60648"/>
            <a:ext cx="4896544" cy="2754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580" name="Picture 4" descr="C:\Users\PC\Desktop\Nerma\slike\IMG-4d2cdec7db405291e7620244f9fde2cd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1482407" y="2414138"/>
            <a:ext cx="2794811" cy="4968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580112" y="4653136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2400" b="1" dirty="0" smtClean="0"/>
              <a:t>LONDON EYE</a:t>
            </a:r>
          </a:p>
          <a:p>
            <a:r>
              <a:rPr lang="bs-Latn-BA" sz="2400" b="1" dirty="0" smtClean="0"/>
              <a:t>DOUBLE DECKERS</a:t>
            </a:r>
            <a:endParaRPr lang="bs-Latn-BA" sz="2400" b="1" dirty="0"/>
          </a:p>
        </p:txBody>
      </p:sp>
    </p:spTree>
  </p:cSld>
  <p:clrMapOvr>
    <a:masterClrMapping/>
  </p:clrMapOvr>
  <p:transition>
    <p:pull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09600" y="1844824"/>
            <a:ext cx="372480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bs-Latn-BA" sz="8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PRILOG br. 8</a:t>
            </a:r>
            <a:endParaRPr lang="en-US" sz="8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6" name="AutoShape 2" descr="Image result for rainbow background"/>
          <p:cNvSpPr>
            <a:spLocks noChangeAspect="1" noChangeArrowheads="1"/>
          </p:cNvSpPr>
          <p:nvPr/>
        </p:nvSpPr>
        <p:spPr bwMode="auto">
          <a:xfrm>
            <a:off x="155575" y="-2239963"/>
            <a:ext cx="5772150" cy="46767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s-Latn-BA"/>
          </a:p>
        </p:txBody>
      </p:sp>
      <p:sp>
        <p:nvSpPr>
          <p:cNvPr id="1028" name="AutoShape 4" descr="Image result for rainbow background"/>
          <p:cNvSpPr>
            <a:spLocks noChangeAspect="1" noChangeArrowheads="1"/>
          </p:cNvSpPr>
          <p:nvPr/>
        </p:nvSpPr>
        <p:spPr bwMode="auto">
          <a:xfrm>
            <a:off x="155575" y="-2239963"/>
            <a:ext cx="5772150" cy="46767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s-Latn-BA"/>
          </a:p>
        </p:txBody>
      </p:sp>
      <p:sp>
        <p:nvSpPr>
          <p:cNvPr id="1030" name="AutoShape 6" descr="Image result for rainbow background"/>
          <p:cNvSpPr>
            <a:spLocks noChangeAspect="1" noChangeArrowheads="1"/>
          </p:cNvSpPr>
          <p:nvPr/>
        </p:nvSpPr>
        <p:spPr bwMode="auto">
          <a:xfrm>
            <a:off x="155575" y="-2239963"/>
            <a:ext cx="5772150" cy="46767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s-Latn-BA"/>
          </a:p>
        </p:txBody>
      </p:sp>
      <p:sp>
        <p:nvSpPr>
          <p:cNvPr id="1032" name="AutoShape 8" descr="Image result for rainbow background"/>
          <p:cNvSpPr>
            <a:spLocks noChangeAspect="1" noChangeArrowheads="1"/>
          </p:cNvSpPr>
          <p:nvPr/>
        </p:nvSpPr>
        <p:spPr bwMode="auto">
          <a:xfrm>
            <a:off x="155575" y="-2239963"/>
            <a:ext cx="5772150" cy="46767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s-Latn-BA"/>
          </a:p>
        </p:txBody>
      </p:sp>
      <p:sp>
        <p:nvSpPr>
          <p:cNvPr id="7" name="Rectangle 6"/>
          <p:cNvSpPr/>
          <p:nvPr/>
        </p:nvSpPr>
        <p:spPr>
          <a:xfrm>
            <a:off x="2267744" y="1916832"/>
            <a:ext cx="470918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bs-Latn-BA" sz="88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PRILOG br. 1</a:t>
            </a:r>
            <a:endParaRPr lang="en-US" sz="88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2" name="Picture 2" descr="C:\Users\PC\Desktop\Nerma\slike\IMG-0f0d46fe52d30da7c088abc038350748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5180068" cy="29137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3" name="Picture 3" descr="C:\Users\PC\Desktop\Nerma\slike\IMG-8e66f493202480ebc50b41043fc6c1ce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429000"/>
            <a:ext cx="5272586" cy="29658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4" name="Picture 4" descr="C:\Users\PC\Desktop\Nerma\slike\IMG-ccf532154e573381de008f1c70ef39b2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260648"/>
            <a:ext cx="2736304" cy="44804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652120" y="5085184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dirty="0" smtClean="0"/>
              <a:t>             </a:t>
            </a:r>
            <a:r>
              <a:rPr lang="bs-Latn-BA" sz="2400" b="1" dirty="0" smtClean="0"/>
              <a:t>AJFELOV TORANJ</a:t>
            </a:r>
            <a:endParaRPr lang="bs-Latn-BA" sz="2400" b="1" dirty="0"/>
          </a:p>
        </p:txBody>
      </p:sp>
    </p:spTree>
  </p:cSld>
  <p:clrMapOvr>
    <a:masterClrMapping/>
  </p:clrMapOvr>
  <p:transition>
    <p:pull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6626" name="Picture 2" descr="C:\Users\PC\Desktop\Nerma\slike\IMG-59a6dbcd5e0ca3cefad518ee3e7b7294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88640"/>
            <a:ext cx="4932040" cy="2774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7" name="Picture 3" descr="C:\Users\PC\Desktop\Nerma\slike\IMG-545ebb6ff56df555c5b0004b56426aa6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3024336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79512" y="4653136"/>
            <a:ext cx="33123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2400" b="1" dirty="0" smtClean="0"/>
              <a:t>MAPA UMA FRANCUSKA</a:t>
            </a:r>
          </a:p>
          <a:p>
            <a:r>
              <a:rPr lang="bs-Latn-BA" sz="2400" b="1" dirty="0" smtClean="0"/>
              <a:t>SEBASTIJANOV AJFELOV TORANJ</a:t>
            </a:r>
          </a:p>
          <a:p>
            <a:r>
              <a:rPr lang="bs-Latn-BA" sz="2400" b="1" dirty="0" smtClean="0"/>
              <a:t>TRIJUMFALNA KAPIJA</a:t>
            </a:r>
            <a:endParaRPr lang="bs-Latn-BA" sz="2400" b="1" dirty="0"/>
          </a:p>
        </p:txBody>
      </p:sp>
    </p:spTree>
  </p:cSld>
  <p:clrMapOvr>
    <a:masterClrMapping/>
  </p:clrMapOvr>
  <p:transition>
    <p:pull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09600" y="1844824"/>
            <a:ext cx="372480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bs-Latn-BA" sz="8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PRILOG br. 9</a:t>
            </a:r>
            <a:endParaRPr lang="en-US" sz="8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7650" name="Picture 2" descr="C:\Users\PC\Desktop\Nerma\slike\IMG-8d7b0b3c1cdd1f99323b41a75bfc77d5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573016"/>
            <a:ext cx="5436096" cy="30578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651" name="Picture 3" descr="C:\Users\PC\Desktop\Nerma\slike\IMG-a9def537ddf0128e1866e19664f49c8d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32656"/>
            <a:ext cx="5292080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652" name="Picture 4" descr="C:\Users\PC\Desktop\Nerma\slike\IMG-0e63c7d4e96247886ffc0739c3496403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32656"/>
            <a:ext cx="3111810" cy="4149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0" y="4869160"/>
            <a:ext cx="3203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2400" b="1" dirty="0" smtClean="0"/>
              <a:t>    ZEMLJA TULIPANA</a:t>
            </a:r>
          </a:p>
          <a:p>
            <a:r>
              <a:rPr lang="bs-Latn-BA" sz="2400" b="1" dirty="0" smtClean="0"/>
              <a:t>          HOLANDIJA</a:t>
            </a:r>
          </a:p>
          <a:p>
            <a:r>
              <a:rPr lang="bs-Latn-BA" sz="2400" b="1" dirty="0" smtClean="0"/>
              <a:t>        </a:t>
            </a:r>
            <a:endParaRPr lang="bs-Latn-BA" sz="2400" b="1" dirty="0"/>
          </a:p>
        </p:txBody>
      </p:sp>
    </p:spTree>
  </p:cSld>
  <p:clrMapOvr>
    <a:masterClrMapping/>
  </p:clrMapOvr>
  <p:transition>
    <p:pull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8674" name="Picture 2" descr="C:\Users\PC\Desktop\Nerma\slike\IMG-26f9038c1c1c1cd11fb4e3652768b951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908720"/>
            <a:ext cx="5184576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75" name="Picture 3" descr="C:\Users\PC\Desktop\Nerma\slike\IMG-a33d6d9a57c93d278dfb8cfc2366d423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908720"/>
            <a:ext cx="3384376" cy="4728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51520" y="4581128"/>
            <a:ext cx="5040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3200" b="1" dirty="0" smtClean="0"/>
              <a:t>VJETRENJAČE</a:t>
            </a:r>
          </a:p>
          <a:p>
            <a:r>
              <a:rPr lang="bs-Latn-BA" sz="3200" b="1" dirty="0" smtClean="0"/>
              <a:t>SUNCOKRETI - VAN GOGH</a:t>
            </a:r>
            <a:endParaRPr lang="bs-Latn-BA" sz="3200" b="1" dirty="0"/>
          </a:p>
        </p:txBody>
      </p:sp>
    </p:spTree>
  </p:cSld>
  <p:clrMapOvr>
    <a:masterClrMapping/>
  </p:clrMapOvr>
  <p:transition>
    <p:pull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09600" y="2204864"/>
            <a:ext cx="372480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bs-Latn-BA" sz="8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PRILOG br. 10</a:t>
            </a:r>
            <a:endParaRPr lang="en-US" sz="8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9698" name="Picture 2" descr="C:\Users\PC\Desktop\Nerma\slike\IMG-a93b29c0c819e7d893d89bcc05e7cec8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5436096" cy="30578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699" name="Picture 3" descr="C:\Users\PC\Desktop\Nerma\slike\IMG-0bbb9ec6f4357f9ee718ef8190b55d66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60648"/>
            <a:ext cx="2592288" cy="38884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700" name="Picture 4" descr="C:\Users\PC\Desktop\Nerma\slike\IMG-6c98dae8a4f347c7eb399fc0d54d125e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429000"/>
            <a:ext cx="2409732" cy="32129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701" name="Picture 5" descr="C:\Users\PC\Desktop\Nerma\slike\IMG-ef2defba58a377b30c0d451af1736c1e-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8" y="4365104"/>
            <a:ext cx="3024336" cy="22682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6084168" y="4509120"/>
            <a:ext cx="3059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2000" b="1" dirty="0" smtClean="0"/>
              <a:t>SVIRANJE KASTANJETAMA</a:t>
            </a:r>
          </a:p>
          <a:p>
            <a:r>
              <a:rPr lang="bs-Latn-BA" sz="2000" b="1" dirty="0" smtClean="0"/>
              <a:t>BUDUĆI MESSIE </a:t>
            </a:r>
          </a:p>
          <a:p>
            <a:r>
              <a:rPr lang="bs-Latn-BA" sz="2000" b="1" dirty="0" smtClean="0"/>
              <a:t>‘’MATADOR I BIK’’</a:t>
            </a:r>
            <a:endParaRPr lang="bs-Latn-BA" sz="2000" b="1" dirty="0"/>
          </a:p>
        </p:txBody>
      </p:sp>
    </p:spTree>
  </p:cSld>
  <p:clrMapOvr>
    <a:masterClrMapping/>
  </p:clrMapOvr>
  <p:transition>
    <p:pull dir="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331640" y="2060848"/>
            <a:ext cx="652576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bs-Latn-BA" sz="8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PRILOG </a:t>
            </a:r>
          </a:p>
          <a:p>
            <a:pPr algn="ctr"/>
            <a:r>
              <a:rPr lang="bs-Latn-BA" sz="8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br. 11</a:t>
            </a:r>
            <a:endParaRPr lang="en-US" sz="8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1746" name="Picture 2" descr="C:\Users\PC\Desktop\Nerma\slike\IMG-efa90e906af640d488d909eb971d2867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56992"/>
            <a:ext cx="4956043" cy="27877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747" name="Picture 3" descr="C:\Users\PC\Desktop\Nerma\slike\IMG-6dc43aad1e03aff09229b86618ddab25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8073" y="620688"/>
            <a:ext cx="3787913" cy="21307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748" name="Picture 4" descr="C:\Users\PC\Desktop\Nerma\slike\IMG-7448a21200d26e7c7e1e432a052736c8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04664"/>
            <a:ext cx="4684012" cy="26347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508104" y="3284984"/>
            <a:ext cx="33843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2000" b="1" dirty="0" smtClean="0"/>
              <a:t>IGRE KARTAMA ‘’ OLIMPIJESKI SPORTOVI ‘’</a:t>
            </a:r>
          </a:p>
          <a:p>
            <a:endParaRPr lang="bs-Latn-BA" sz="2000" b="1" dirty="0" smtClean="0"/>
          </a:p>
          <a:p>
            <a:endParaRPr lang="bs-Latn-BA" sz="2000" b="1" dirty="0" smtClean="0"/>
          </a:p>
          <a:p>
            <a:endParaRPr lang="bs-Latn-BA" sz="2000" b="1" dirty="0" smtClean="0"/>
          </a:p>
          <a:p>
            <a:endParaRPr lang="bs-Latn-BA" sz="2000" b="1" dirty="0" smtClean="0"/>
          </a:p>
          <a:p>
            <a:endParaRPr lang="bs-Latn-BA" sz="2000" b="1" dirty="0" smtClean="0"/>
          </a:p>
          <a:p>
            <a:endParaRPr lang="bs-Latn-BA" sz="2000" b="1" dirty="0" smtClean="0"/>
          </a:p>
          <a:p>
            <a:r>
              <a:rPr lang="bs-Latn-BA" sz="2000" b="1" dirty="0" smtClean="0"/>
              <a:t>ZNAK OLIMPIJSKIH IGARA</a:t>
            </a:r>
            <a:endParaRPr lang="bs-Latn-BA" sz="2000" b="1" dirty="0"/>
          </a:p>
        </p:txBody>
      </p:sp>
    </p:spTree>
  </p:cSld>
  <p:clrMapOvr>
    <a:masterClrMapping/>
  </p:clrMapOvr>
  <p:transition>
    <p:pull dir="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555776" y="2060848"/>
            <a:ext cx="407586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bs-Latn-BA" sz="8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PRILOG br. 12</a:t>
            </a:r>
            <a:endParaRPr lang="en-US" sz="8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40"/>
            <a:ext cx="9144000" cy="6858000"/>
          </a:xfrm>
          <a:prstGeom prst="rect">
            <a:avLst/>
          </a:prstGeom>
        </p:spPr>
      </p:pic>
      <p:sp>
        <p:nvSpPr>
          <p:cNvPr id="15366" name="AutoShape 6" descr="Image result for picture frame"/>
          <p:cNvSpPr>
            <a:spLocks noChangeAspect="1" noChangeArrowheads="1"/>
          </p:cNvSpPr>
          <p:nvPr/>
        </p:nvSpPr>
        <p:spPr bwMode="auto">
          <a:xfrm>
            <a:off x="155575" y="-776288"/>
            <a:ext cx="1609725" cy="1619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s-Latn-BA"/>
          </a:p>
        </p:txBody>
      </p:sp>
      <p:pic>
        <p:nvPicPr>
          <p:cNvPr id="15367" name="Picture 7" descr="C:\Users\PC\Desktop\Nerma\slike\IMG-6f470acbd4834f4211348bca63e67c62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924944"/>
            <a:ext cx="2304256" cy="37410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8" name="Picture 8" descr="C:\Users\PC\Desktop\Nerma\slike\IMG-25bdbf181228a5119d6a5a5d5cd24c48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521" y="404664"/>
            <a:ext cx="4184465" cy="23537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9" name="Picture 9" descr="C:\Users\PC\Desktop\Nerma\slike\IMG-fc3be23b321ca1b93fe031b47b168376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2924944"/>
            <a:ext cx="2088233" cy="3712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70" name="Picture 10" descr="C:\Users\PC\Desktop\Nerma\slike\IMG-8a4dbcc487fd47d320ee28f6694b8b94-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65290" y="404664"/>
            <a:ext cx="4346253" cy="23627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71" name="Picture 11" descr="C:\Users\PC\Desktop\Nerma\slike\IMG-068bfc2a8ba8cbee067268fc7ca232a0-V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056" y="2924944"/>
            <a:ext cx="3675900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5076056" y="5373216"/>
            <a:ext cx="3816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dirty="0" smtClean="0"/>
              <a:t> 	</a:t>
            </a:r>
            <a:r>
              <a:rPr lang="bs-Latn-BA" sz="2000" b="1" dirty="0" smtClean="0">
                <a:solidFill>
                  <a:schemeClr val="bg1"/>
                </a:solidFill>
              </a:rPr>
              <a:t>ZEMALJSKI MUZEJ </a:t>
            </a:r>
          </a:p>
          <a:p>
            <a:r>
              <a:rPr lang="bs-Latn-BA" sz="2000" b="1" dirty="0" smtClean="0">
                <a:solidFill>
                  <a:schemeClr val="bg1"/>
                </a:solidFill>
              </a:rPr>
              <a:t>                   GALERIJA BIH</a:t>
            </a:r>
          </a:p>
          <a:p>
            <a:r>
              <a:rPr lang="bs-Latn-BA" sz="2000" b="1" dirty="0" smtClean="0">
                <a:solidFill>
                  <a:schemeClr val="bg1"/>
                </a:solidFill>
              </a:rPr>
              <a:t>             NARODNO POZORIŠTE</a:t>
            </a:r>
            <a:endParaRPr lang="bs-Latn-BA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2770" name="Picture 2" descr="C:\Users\PC\Desktop\Nerma\slike\IMG-73bcec385630b9140e3a2cf2c157ad68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4358547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771" name="Picture 3" descr="C:\Users\PC\Desktop\Nerma\slike\IMG-05968b4392cef49e620b87add4f01d98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068960"/>
            <a:ext cx="3168352" cy="3573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772" name="Picture 4" descr="C:\Users\PC\Desktop\Nerma\slike\IMG-98b39d14681799c29fcdb1d9e533902a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188640"/>
            <a:ext cx="3312368" cy="3985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3635896" y="4653136"/>
            <a:ext cx="4248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2000" b="1" dirty="0" smtClean="0"/>
              <a:t>ZASTAVE SKANDINAVSKIH ZEMALJA </a:t>
            </a:r>
          </a:p>
          <a:p>
            <a:r>
              <a:rPr lang="bs-Latn-BA" sz="2000" b="1" dirty="0" smtClean="0"/>
              <a:t>SLIJEPA KARTA SKANDINAVIJE </a:t>
            </a:r>
            <a:endParaRPr lang="bs-Latn-BA" sz="2000" b="1" dirty="0"/>
          </a:p>
        </p:txBody>
      </p:sp>
    </p:spTree>
  </p:cSld>
  <p:clrMapOvr>
    <a:masterClrMapping/>
  </p:clrMapOvr>
  <p:transition>
    <p:pull dir="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83768" y="2132856"/>
            <a:ext cx="4075859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bs-Latn-BA" sz="8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PRILOG br. 13</a:t>
            </a:r>
            <a:endParaRPr lang="en-US" sz="8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3794" name="Picture 2" descr="C:\Users\PC\Desktop\Nerma\slike\IMG-2311be3f15db5b6581bb95c8a432cf35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501008"/>
            <a:ext cx="4499992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5" name="Picture 3" descr="C:\Users\PC\Desktop\Nerma\slike\IMG-f0b6106efaf2ef25ef72dc630a1fe037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60648"/>
            <a:ext cx="3183818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6" name="Picture 4" descr="C:\Users\PC\Desktop\Nerma\slike\IMG-545ebb6ff56df555c5b0004b56426aa6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188640"/>
            <a:ext cx="3096344" cy="41284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148064" y="5013176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3600" b="1" dirty="0" smtClean="0"/>
              <a:t>MAPE UMA</a:t>
            </a:r>
            <a:endParaRPr lang="bs-Latn-BA" sz="3600" b="1" dirty="0"/>
          </a:p>
        </p:txBody>
      </p:sp>
    </p:spTree>
  </p:cSld>
  <p:clrMapOvr>
    <a:masterClrMapping/>
  </p:clrMapOvr>
  <p:transition>
    <p:pull dir="d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12619" y="2060848"/>
            <a:ext cx="3918765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bs-Latn-BA" sz="8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PRILOG br.14</a:t>
            </a:r>
            <a:endParaRPr lang="en-US" sz="8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4818" name="Picture 2" descr="C:\Users\PC\Desktop\Nerma\slike\IMG-d15be3a8a1e61105c587157e3f112149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980728"/>
            <a:ext cx="2409732" cy="32129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60648"/>
            <a:ext cx="3009900" cy="4295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260648"/>
            <a:ext cx="2771775" cy="4320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323528" y="5229200"/>
            <a:ext cx="83529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2000" b="1" dirty="0" smtClean="0"/>
              <a:t>GRATAŽ TEHNIKA ‘’MATADOR’’</a:t>
            </a:r>
          </a:p>
          <a:p>
            <a:r>
              <a:rPr lang="bs-Latn-BA" sz="2000" b="1" dirty="0" smtClean="0"/>
              <a:t>SCHULETUTE</a:t>
            </a:r>
          </a:p>
          <a:p>
            <a:r>
              <a:rPr lang="bs-Latn-BA" sz="2000" b="1" dirty="0" smtClean="0"/>
              <a:t>KARUSEL - KOLAŽ</a:t>
            </a:r>
            <a:endParaRPr lang="bs-Latn-BA" sz="2000" b="1" dirty="0"/>
          </a:p>
        </p:txBody>
      </p:sp>
    </p:spTree>
  </p:cSld>
  <p:clrMapOvr>
    <a:masterClrMapping/>
  </p:clrMapOvr>
  <p:transition>
    <p:pull dir="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0178" name="Picture 2" descr="Image result for pablo picasso SIGNA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268760"/>
            <a:ext cx="8028384" cy="40141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8130" name="Picture 2" descr="C:\Users\PC\Desktop\Nerma\slike\IMG-9d0f164de9f0afcfd706fd9a91cfac3d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4464496" cy="28623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8131" name="Picture 3" descr="C:\Users\PC\Desktop\Nerma\slike\IMG-51b51dc6775fa51105be1d2df246d1f2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212976"/>
            <a:ext cx="457200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260648"/>
            <a:ext cx="2808312" cy="6353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d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9155" name="Picture 3" descr="C:\Users\PC\Desktop\Nerma\slike\IMG-e9934ec2df23fefb11b30be6c186c00d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8508437" cy="6381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d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2226" name="Picture 2" descr="C:\Users\PC\Desktop\Nerma\slike\IMG-528ba8d2be86698b9814a766dd89222e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3528392" cy="5517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2227" name="Picture 3" descr="C:\Users\PC\Desktop\Nerma\slike\IMG-bf97065213e817c7b7e71ed6d964d960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76673"/>
            <a:ext cx="3744416" cy="55446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d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3250" name="Picture 2" descr="Image result for vincent van gogh SIGNA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988840"/>
            <a:ext cx="5095875" cy="2381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27384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619672" y="1916832"/>
            <a:ext cx="58123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8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71800" y="1700808"/>
            <a:ext cx="3901494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bs-Latn-BA" sz="8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PRILOG </a:t>
            </a:r>
          </a:p>
          <a:p>
            <a:pPr algn="ctr"/>
            <a:r>
              <a:rPr lang="bs-Latn-BA" sz="8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br. 2</a:t>
            </a:r>
            <a:endParaRPr lang="bs-Latn-BA" sz="8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5297" name="Picture 1" descr="C:\Users\PC\Desktop\Nerma\slike\IMG-e0739f9b13184607ac23515a230f95a4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04664"/>
            <a:ext cx="7992888" cy="59946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d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4274" name="Picture 2" descr="Image result for leonardo da vinci SIGNA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132856"/>
            <a:ext cx="6589195" cy="200139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439652" y="-639452"/>
            <a:ext cx="6264696" cy="80648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d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7346" name="Picture 2" descr="C:\Users\PC\Desktop\Nerma\slike\IMG-5d8fe892847a72751c1c85e1603ca67d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76672"/>
            <a:ext cx="3305966" cy="5877272"/>
          </a:xfrm>
          <a:prstGeom prst="rect">
            <a:avLst/>
          </a:prstGeom>
          <a:noFill/>
        </p:spPr>
      </p:pic>
      <p:pic>
        <p:nvPicPr>
          <p:cNvPr id="57347" name="Picture 3" descr="C:\Users\PC\Desktop\Nerma\slike\IMG-168bafd275d17806247907baddb2aa68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476672"/>
            <a:ext cx="5004048" cy="281477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23928" y="3861048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2400" b="1" dirty="0" smtClean="0"/>
              <a:t>BROJALICA </a:t>
            </a:r>
          </a:p>
          <a:p>
            <a:r>
              <a:rPr lang="bs-Latn-BA" sz="2400" b="1" dirty="0" smtClean="0"/>
              <a:t>PJESMA ‘’LONDON BRIDGE’’</a:t>
            </a:r>
            <a:endParaRPr lang="bs-Latn-BA" sz="2400" b="1" dirty="0"/>
          </a:p>
        </p:txBody>
      </p:sp>
    </p:spTree>
  </p:cSld>
  <p:clrMapOvr>
    <a:masterClrMapping/>
  </p:clrMapOvr>
  <p:transition>
    <p:pull dir="d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83" y="33552"/>
            <a:ext cx="9144000" cy="685800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0025544"/>
              </p:ext>
            </p:extLst>
          </p:nvPr>
        </p:nvGraphicFramePr>
        <p:xfrm>
          <a:off x="3779912" y="2924944"/>
          <a:ext cx="18796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Packager Shell Object" showAsIcon="1" r:id="rId4" imgW="1878840" imgH="685800" progId="Package">
                  <p:embed/>
                </p:oleObj>
              </mc:Choice>
              <mc:Fallback>
                <p:oleObj name="Packager Shell Object" showAsIcon="1" r:id="rId4" imgW="187884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79912" y="2924944"/>
                        <a:ext cx="18796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pull dir="d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534071" y="1988840"/>
            <a:ext cx="407586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bs-Latn-BA" sz="8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PRILOG br. 15</a:t>
            </a:r>
            <a:endParaRPr lang="en-US" sz="8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8370" name="Picture 2" descr="C:\Users\PC\Desktop\Nerma\slike\IMG-5153fca90080832678f54c6da80b3bdc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620688"/>
            <a:ext cx="8284412" cy="51125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51520" y="61653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dirty="0" smtClean="0"/>
              <a:t>                            </a:t>
            </a:r>
            <a:r>
              <a:rPr lang="bs-Latn-BA" sz="2400" b="1" dirty="0" smtClean="0"/>
              <a:t>MUZEJSKA ZBIRKA PRIKUPLJENA SA RODITELJIMA</a:t>
            </a:r>
            <a:endParaRPr lang="bs-Latn-BA" sz="2400" b="1" dirty="0"/>
          </a:p>
        </p:txBody>
      </p:sp>
    </p:spTree>
  </p:cSld>
  <p:clrMapOvr>
    <a:masterClrMapping/>
  </p:clrMapOvr>
  <p:transition>
    <p:pull dir="d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7913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548680"/>
            <a:ext cx="856895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/>
              <a:t>Čini mi se da moj sin Omar Čustović nikada nije s tolikim oduševljenjem</a:t>
            </a:r>
          </a:p>
          <a:p>
            <a:r>
              <a:rPr lang="vi-VN" dirty="0"/>
              <a:t>pričao i participirao u nekom vrtićkom projektu (a bilo ih je zaista mnogo, izuzetno</a:t>
            </a:r>
          </a:p>
          <a:p>
            <a:r>
              <a:rPr lang="vi-VN" dirty="0"/>
              <a:t>dobrih), kao što je to slučaj sa projektom “Putovanje kroz Evropu”. Posljednjih</a:t>
            </a:r>
          </a:p>
          <a:p>
            <a:r>
              <a:rPr lang="vi-VN" dirty="0"/>
              <a:t>sedmica, Omar, a i svi mi (roditelji i porodica) doslovno “živimo s državama i</a:t>
            </a:r>
          </a:p>
          <a:p>
            <a:r>
              <a:rPr lang="vi-VN" dirty="0"/>
              <a:t>gradovima Evrope”, budući da Omar s tolikim žarom i zanesenošću priča o tome “šta</a:t>
            </a:r>
          </a:p>
          <a:p>
            <a:r>
              <a:rPr lang="vi-VN" dirty="0"/>
              <a:t>su danas učili i naučili o Njemačkoj, Francuskoj, Italiji ili Hrvatskoj”. Samim tim i</a:t>
            </a:r>
          </a:p>
          <a:p>
            <a:r>
              <a:rPr lang="vi-VN" dirty="0"/>
              <a:t>mi, htjeli to ili ne, participiramo aktivno u tome, istražujemo i dopunjavamo djetetovo</a:t>
            </a:r>
          </a:p>
          <a:p>
            <a:r>
              <a:rPr lang="vi-VN" dirty="0"/>
              <a:t>ili svoje znanje, jer, priznajem, ponekad i sami ostanemo zatečeni nekim</a:t>
            </a:r>
          </a:p>
          <a:p>
            <a:r>
              <a:rPr lang="vi-VN" dirty="0"/>
              <a:t>informacijama ili pitanjima na koja ne znamo odmah odgovoriti… Fascinantna je ta</a:t>
            </a:r>
          </a:p>
          <a:p>
            <a:r>
              <a:rPr lang="vi-VN" dirty="0"/>
              <a:t>zainteresiranost i motiviranost da se “priča nastavi i kod kuće”, da se nacrta zastava i</a:t>
            </a:r>
          </a:p>
          <a:p>
            <a:r>
              <a:rPr lang="vi-VN" dirty="0"/>
              <a:t>pogodi glavni grad…</a:t>
            </a:r>
          </a:p>
          <a:p>
            <a:r>
              <a:rPr lang="vi-VN" dirty="0"/>
              <a:t>Ono što mi je naročito drago i što pokazuje koliko mu znači “Putovanje kroz</a:t>
            </a:r>
          </a:p>
          <a:p>
            <a:r>
              <a:rPr lang="vi-VN" dirty="0"/>
              <a:t>Evropu”, nisu samo znanja i informacije koje stiče o pojedinim državama i gradovima</a:t>
            </a:r>
          </a:p>
          <a:p>
            <a:r>
              <a:rPr lang="vi-VN" dirty="0"/>
              <a:t>– nego činjenica da naučene stvari prepoznaje svuda i povezuje ih sa okruženjem.</a:t>
            </a:r>
          </a:p>
          <a:p>
            <a:r>
              <a:rPr lang="vi-VN" dirty="0"/>
              <a:t>Time to znanje ne postaje samo sebi svrha, nego postaje funkcionalno. </a:t>
            </a:r>
            <a:endParaRPr lang="bs-Latn-BA" dirty="0"/>
          </a:p>
        </p:txBody>
      </p:sp>
    </p:spTree>
  </p:cSld>
  <p:clrMapOvr>
    <a:masterClrMapping/>
  </p:clrMapOvr>
  <p:transition>
    <p:pull dir="d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335845"/>
            <a:ext cx="878497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/>
              <a:t>Tako smo od</a:t>
            </a:r>
            <a:r>
              <a:rPr lang="bs-Latn-BA" dirty="0"/>
              <a:t> </a:t>
            </a:r>
            <a:r>
              <a:rPr lang="vi-VN" dirty="0"/>
              <a:t>Omara, ovisno o tome koja se država radi koje sedmice, čuli različita pitanja </a:t>
            </a:r>
            <a:r>
              <a:rPr lang="vi-VN" dirty="0" smtClean="0"/>
              <a:t>i</a:t>
            </a:r>
            <a:r>
              <a:rPr lang="bs-Latn-BA" dirty="0" smtClean="0"/>
              <a:t> </a:t>
            </a:r>
            <a:r>
              <a:rPr lang="vi-VN" dirty="0" smtClean="0"/>
              <a:t>komentare</a:t>
            </a:r>
            <a:r>
              <a:rPr lang="vi-VN" dirty="0"/>
              <a:t>, kao: “Tata da li si znao da voziš njemački auto?”, “Ima li svaki grad </a:t>
            </a:r>
            <a:r>
              <a:rPr lang="vi-VN" dirty="0" smtClean="0"/>
              <a:t>Big</a:t>
            </a:r>
            <a:r>
              <a:rPr lang="bs-Latn-BA" dirty="0" smtClean="0"/>
              <a:t> </a:t>
            </a:r>
            <a:r>
              <a:rPr lang="vi-VN" dirty="0" smtClean="0"/>
              <a:t>Ben </a:t>
            </a:r>
            <a:r>
              <a:rPr lang="vi-VN" dirty="0"/>
              <a:t>i kako se ono zove naš Big Ben?”, “Da li je Mona Liza postojala u stvarnosti i je</a:t>
            </a:r>
            <a:r>
              <a:rPr lang="bs-Latn-BA" dirty="0"/>
              <a:t> </a:t>
            </a:r>
            <a:r>
              <a:rPr lang="vi-VN" dirty="0"/>
              <a:t>li bila toliko lijepa?”, “Pogodite u kojoj zemlji ima puno vulkana?”, “Francuska </a:t>
            </a:r>
            <a:r>
              <a:rPr lang="vi-VN" dirty="0" smtClean="0"/>
              <a:t>ima</a:t>
            </a:r>
            <a:r>
              <a:rPr lang="bs-Latn-BA" dirty="0" smtClean="0"/>
              <a:t> </a:t>
            </a:r>
            <a:r>
              <a:rPr lang="vi-VN" dirty="0" smtClean="0"/>
              <a:t>Ajfelov </a:t>
            </a:r>
            <a:r>
              <a:rPr lang="vi-VN" dirty="0"/>
              <a:t>toranj, a mi Fahrin toranj ”, “Sjetio sam se da smo gledali onaj film </a:t>
            </a:r>
            <a:r>
              <a:rPr lang="vi-VN" dirty="0" smtClean="0"/>
              <a:t>s</a:t>
            </a:r>
            <a:r>
              <a:rPr lang="bs-Latn-BA" dirty="0" smtClean="0"/>
              <a:t> </a:t>
            </a:r>
            <a:r>
              <a:rPr lang="vi-VN" dirty="0" smtClean="0"/>
              <a:t>Gladijatorima</a:t>
            </a:r>
            <a:r>
              <a:rPr lang="vi-VN" dirty="0"/>
              <a:t>, a sad znam i gdje su oni živjeli i borili se”, “Jedan zločasti čiko </a:t>
            </a:r>
            <a:r>
              <a:rPr lang="vi-VN" dirty="0" smtClean="0"/>
              <a:t>je</a:t>
            </a:r>
            <a:r>
              <a:rPr lang="bs-Latn-BA" dirty="0"/>
              <a:t> </a:t>
            </a:r>
            <a:r>
              <a:rPr lang="vi-VN" dirty="0" smtClean="0"/>
              <a:t>otkrio </a:t>
            </a:r>
            <a:r>
              <a:rPr lang="vi-VN" dirty="0"/>
              <a:t>tajnu da su se Romeo i Julija zaljubili i tako je napravio problem njima i</a:t>
            </a:r>
          </a:p>
          <a:p>
            <a:r>
              <a:rPr lang="vi-VN" dirty="0"/>
              <a:t>njihovoj porodici” ili “Mama, pa ti imaš istu suknjicu kao što muškarci nose u</a:t>
            </a:r>
          </a:p>
          <a:p>
            <a:r>
              <a:rPr lang="vi-VN" dirty="0"/>
              <a:t>Škotskoj!”, “Išli smo na Bijambare istim busom (misli na dvospratni bus) kao što ima</a:t>
            </a:r>
          </a:p>
          <a:p>
            <a:r>
              <a:rPr lang="vi-VN" dirty="0"/>
              <a:t>u Londonu”, a najbolja stvar koja me doslovno ostavila bez teksta je naša šetnja u</a:t>
            </a:r>
          </a:p>
          <a:p>
            <a:r>
              <a:rPr lang="vi-VN" dirty="0"/>
              <a:t>blizini Skenderije, kada je Omar pokazao prema mostu i povikao: “Mama ja znam</a:t>
            </a:r>
          </a:p>
          <a:p>
            <a:r>
              <a:rPr lang="vi-VN" dirty="0"/>
              <a:t>ovaj most, jučer nam je učiteljica pokazala sliku! </a:t>
            </a:r>
            <a:r>
              <a:rPr lang="bs-Latn-BA" dirty="0" smtClean="0"/>
              <a:t/>
            </a:r>
            <a:br>
              <a:rPr lang="bs-Latn-BA" dirty="0" smtClean="0"/>
            </a:br>
            <a:r>
              <a:rPr lang="vi-VN" dirty="0" smtClean="0"/>
              <a:t>Ovaj </a:t>
            </a:r>
            <a:r>
              <a:rPr lang="vi-VN" dirty="0"/>
              <a:t>most ti je, mama, </a:t>
            </a:r>
            <a:r>
              <a:rPr lang="vi-VN" dirty="0" smtClean="0"/>
              <a:t>napravljen</a:t>
            </a:r>
            <a:r>
              <a:rPr lang="bs-Latn-BA" dirty="0" smtClean="0"/>
              <a:t> </a:t>
            </a:r>
            <a:r>
              <a:rPr lang="vi-VN" dirty="0" smtClean="0"/>
              <a:t>od </a:t>
            </a:r>
            <a:r>
              <a:rPr lang="vi-VN" dirty="0"/>
              <a:t>istog materijala kao Ajfelov toranj u Parizu i ja sam ga sad prepoznao!”</a:t>
            </a:r>
          </a:p>
          <a:p>
            <a:r>
              <a:rPr lang="vi-VN" dirty="0"/>
              <a:t>Italijanska i španska muzika su svuda oko nas, Omar ne prestaje crtati zastave</a:t>
            </a:r>
          </a:p>
          <a:p>
            <a:r>
              <a:rPr lang="vi-VN" dirty="0"/>
              <a:t>Evrope, a mi, roditelji, moramo pogađati…Nabavili smo slikovnice, knjige, muziku,</a:t>
            </a:r>
          </a:p>
          <a:p>
            <a:r>
              <a:rPr lang="vi-VN" dirty="0"/>
              <a:t>zastave, slike i sva raspoloživa obilježja Evrope… I jedva čekamo da nešto od toga</a:t>
            </a:r>
          </a:p>
          <a:p>
            <a:r>
              <a:rPr lang="vi-VN" dirty="0"/>
              <a:t>obiđemo, a do tada – putujemo Evropom u veselom busu marke “Vrtić Slavuj</a:t>
            </a:r>
            <a:r>
              <a:rPr lang="vi-VN" dirty="0" smtClean="0"/>
              <a:t>”</a:t>
            </a:r>
            <a:r>
              <a:rPr lang="bs-Latn-BA" dirty="0" smtClean="0"/>
              <a:t>.</a:t>
            </a:r>
            <a:endParaRPr lang="vi-VN" dirty="0"/>
          </a:p>
          <a:p>
            <a:endParaRPr lang="vi-VN" dirty="0"/>
          </a:p>
          <a:p>
            <a:r>
              <a:rPr lang="vi-VN" dirty="0"/>
              <a:t>Enita Čustović, mama Omara Čustovića.</a:t>
            </a:r>
          </a:p>
          <a:p>
            <a:r>
              <a:rPr lang="vi-VN" dirty="0"/>
              <a:t>Kontakt telefon za potvrdu autentičnosti navoda: 061/207-993</a:t>
            </a:r>
            <a:endParaRPr lang="bs-Latn-BA" dirty="0"/>
          </a:p>
          <a:p>
            <a:endParaRPr lang="bs-Latn-BA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76146" y="222193"/>
            <a:ext cx="3191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dirty="0"/>
              <a:t>„SLAVUJ“ NA PUTU OKO SVIJETA</a:t>
            </a:r>
            <a:endParaRPr lang="bs-Latn-BA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764704"/>
            <a:ext cx="8611653" cy="54784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1400" dirty="0"/>
              <a:t>Kada je prije dva mjeseca započelo putovanje djece u zemlje neposrednog okruženja, niko nije ni slutio u</a:t>
            </a:r>
          </a:p>
          <a:p>
            <a:r>
              <a:rPr lang="vi-VN" sz="1400" dirty="0"/>
              <a:t>kakav fantastičan projekat će se to pretvoriti. Slijedeći interese djece i svoj izvanredan pedagoški instinkt,</a:t>
            </a:r>
          </a:p>
          <a:p>
            <a:r>
              <a:rPr lang="vi-VN" sz="1400" dirty="0"/>
              <a:t>Nerma i Dina povele su našu djecu na čarobno putovanje po Evropi. Počele su u Italiji i do sada su sa</a:t>
            </a:r>
          </a:p>
          <a:p>
            <a:r>
              <a:rPr lang="vi-VN" sz="1400" dirty="0"/>
              <a:t>njima obišle Francusku, Holandiju, Veliku Britaniju, Irsku, Njemačku, Španiju i Grčku. I ne planiraju stati.</a:t>
            </a:r>
          </a:p>
          <a:p>
            <a:r>
              <a:rPr lang="vi-VN" sz="1400" dirty="0"/>
              <a:t>Pratila sam njihov rad, ne samo kroz fantastične dječije radove koje su redovno predstavljale u</a:t>
            </a:r>
          </a:p>
          <a:p>
            <a:r>
              <a:rPr lang="vi-VN" sz="1400" dirty="0"/>
              <a:t>zajedničkim djelovima vrtića, već i kroz sinova prepričavanja onoga o čemu su taj dan učili/pričali u</a:t>
            </a:r>
          </a:p>
          <a:p>
            <a:r>
              <a:rPr lang="vi-VN" sz="1400" dirty="0"/>
              <a:t>vrtiću. Uživala sam u njegovim pričama, a posebno doživljajima svega onoga što su im pričale učiteljice.</a:t>
            </a:r>
          </a:p>
          <a:p>
            <a:r>
              <a:rPr lang="vi-VN" sz="1400" dirty="0"/>
              <a:t>Često sam bila i zatečena time šta moje dijete zna: on zna da u Engleskoj ima kraljica koja je stara i zove</a:t>
            </a:r>
          </a:p>
          <a:p>
            <a:r>
              <a:rPr lang="vi-VN" sz="1400" dirty="0"/>
              <a:t>se Elizabeta i da tamo ima super heroj Robin Hood; da su u Italiji živjeli umjetnici koji su se zvali kao Ninja</a:t>
            </a:r>
          </a:p>
          <a:p>
            <a:r>
              <a:rPr lang="vi-VN" sz="1400" dirty="0"/>
              <a:t>kornjače, da je Lamborghini brži od Ferrarija i da postoji krivi toranj; da je u Parizu muzej Louvre i da se</a:t>
            </a:r>
          </a:p>
          <a:p>
            <a:r>
              <a:rPr lang="vi-VN" sz="1400" dirty="0"/>
              <a:t>tamo nalazi Mona Lisa koja ima čudan osmjeh. On zna i za matadore i za paso doble i da Picasso ima ime</a:t>
            </a:r>
          </a:p>
          <a:p>
            <a:r>
              <a:rPr lang="vi-VN" sz="1400" dirty="0"/>
              <a:t>od tri metra. Zna šta je grčka mitologija, ko je bio Ikar i da je Grčka zemlja u kojoj su nastale Olimpijske</a:t>
            </a:r>
          </a:p>
          <a:p>
            <a:r>
              <a:rPr lang="vi-VN" sz="1400" dirty="0"/>
              <a:t>igre. I sve je to naučio na „putovanju“ sa svojim učiteljicama.</a:t>
            </a:r>
          </a:p>
          <a:p>
            <a:r>
              <a:rPr lang="vi-VN" sz="1400" dirty="0"/>
              <a:t>Svaki dan sa radošću idemo u vrtić, ali ja isto tako radosna i uzbuđena dolazim po dijete i jedva čekam da</a:t>
            </a:r>
          </a:p>
          <a:p>
            <a:r>
              <a:rPr lang="vi-VN" sz="1400" dirty="0"/>
              <a:t>vidim/čujem šta su i, što je još važnije, na koji način djeca učila. Oduševljena energijom, entuzijazmom,</a:t>
            </a:r>
          </a:p>
          <a:p>
            <a:r>
              <a:rPr lang="vi-VN" sz="1400" dirty="0"/>
              <a:t>kreativnošću i znanjem koje su Nerma i Dina unijele u ovaj projekat, nastojala sam i sama da se uključim</a:t>
            </a:r>
          </a:p>
          <a:p>
            <a:r>
              <a:rPr lang="vi-VN" sz="1400" dirty="0"/>
              <a:t>(vjerujem da sam ponekad i malo pretjerala) i u okviru svojih znanja, iskustva i mogućnosti pomognem sa</a:t>
            </a:r>
          </a:p>
          <a:p>
            <a:r>
              <a:rPr lang="vi-VN" sz="1400" dirty="0"/>
              <a:t>sugestijama ili materijalima</a:t>
            </a:r>
            <a:r>
              <a:rPr lang="vi-VN" sz="1400" dirty="0" smtClean="0"/>
              <a:t>.</a:t>
            </a:r>
            <a:r>
              <a:rPr lang="bs-Latn-BA" sz="1400" dirty="0" smtClean="0"/>
              <a:t/>
            </a:r>
            <a:br>
              <a:rPr lang="bs-Latn-BA" sz="1400" dirty="0" smtClean="0"/>
            </a:br>
            <a:endParaRPr lang="bs-Latn-BA" sz="1400" dirty="0" smtClean="0"/>
          </a:p>
          <a:p>
            <a:r>
              <a:rPr lang="vi-VN" sz="1400" dirty="0" smtClean="0"/>
              <a:t>Želja </a:t>
            </a:r>
            <a:r>
              <a:rPr lang="vi-VN" sz="1400" dirty="0"/>
              <a:t>mi je bila da djecu, kada dođu u Njemačku, „povedem“ u Berlin, jer sam očarana tim gradom i</a:t>
            </a:r>
          </a:p>
          <a:p>
            <a:r>
              <a:rPr lang="vi-VN" sz="1400" dirty="0"/>
              <a:t>načinom na koji se nosi sa svojom istorijom. Ipak, vjerovala sam da su djeca premala da bi im pričala o</a:t>
            </a:r>
          </a:p>
          <a:p>
            <a:r>
              <a:rPr lang="vi-VN" sz="1400" dirty="0"/>
              <a:t>tome. Sve do trenutka kada mi je sin ispričao kako je u Njemačkoj bio jedan mali čovjek, sa smiješnim</a:t>
            </a:r>
          </a:p>
          <a:p>
            <a:r>
              <a:rPr lang="vi-VN" sz="1400" dirty="0"/>
              <a:t>brkovima, koji je uvijek čudno hodao (pa pokazao kako drži ruke iza leđa) i stalno galamio; i kako je taj</a:t>
            </a:r>
          </a:p>
          <a:p>
            <a:r>
              <a:rPr lang="vi-VN" sz="1400" dirty="0"/>
              <a:t>čovjek posvađao sve zemlje u svijetu i napao... pa nabrojao sve zemlje za koje do tada čuo... i onda je na</a:t>
            </a:r>
          </a:p>
          <a:p>
            <a:r>
              <a:rPr lang="vi-VN" sz="1400" dirty="0"/>
              <a:t>kraju popio otrov da ga ne bi uhvatili Saveznici!!!!</a:t>
            </a:r>
            <a:endParaRPr lang="bs-Latn-BA" sz="1400" dirty="0"/>
          </a:p>
        </p:txBody>
      </p:sp>
    </p:spTree>
    <p:extLst>
      <p:ext uri="{BB962C8B-B14F-4D97-AF65-F5344CB8AC3E}">
        <p14:creationId xmlns:p14="http://schemas.microsoft.com/office/powerpoint/2010/main" val="1309043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8776"/>
            <a:ext cx="9144000" cy="6858000"/>
          </a:xfrm>
          <a:prstGeom prst="rect">
            <a:avLst/>
          </a:prstGeom>
        </p:spPr>
      </p:pic>
      <p:pic>
        <p:nvPicPr>
          <p:cNvPr id="16386" name="Picture 2" descr="C:\Users\PC\Desktop\Nerma\slike\IMG-8209c97bc1de78d753a6acbeb7401e70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4224468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7" name="Picture 3" descr="C:\Users\PC\Desktop\Nerma\slike\IMG-c5525e537f90ef703a56035254929bb9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645024"/>
            <a:ext cx="5071887" cy="28529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9" name="Picture 5" descr="https://scontent-cdg2-1.xx.fbcdn.net/v/t34.0-12/23140416_311916075882295_1455727410_n.jpg?oh=fa15fb33034337c224e9630775ce1db9&amp;oe=59F9466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260648"/>
            <a:ext cx="4128458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d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548680"/>
            <a:ext cx="792088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200" dirty="0"/>
              <a:t>A tek priča o Berlinskom zidu i način na koji su učiteljice djeci posredovale tu informaciju i svu tragediju</a:t>
            </a:r>
          </a:p>
          <a:p>
            <a:r>
              <a:rPr lang="vi-VN" sz="1200" dirty="0"/>
              <a:t>podjele: izgradili su zid od velikih kocki/blokova po sredini sobe, dio djece je ostao na jednoj strani, drugi</a:t>
            </a:r>
          </a:p>
          <a:p>
            <a:r>
              <a:rPr lang="vi-VN" sz="1200" dirty="0"/>
              <a:t>na drugoj.“Zamisli mama da smo na jednoj strani zida </a:t>
            </a:r>
            <a:r>
              <a:rPr lang="vi-VN" sz="1200" dirty="0" smtClean="0"/>
              <a:t>ostali</a:t>
            </a:r>
            <a:r>
              <a:rPr lang="bs-Latn-BA" sz="1200" dirty="0" smtClean="0"/>
              <a:t> </a:t>
            </a:r>
            <a:r>
              <a:rPr lang="vi-VN" sz="1200" dirty="0" smtClean="0"/>
              <a:t>mi</a:t>
            </a:r>
            <a:r>
              <a:rPr lang="vi-VN" sz="1200" dirty="0"/>
              <a:t>, a na drugoj baka, dea, tetka, Šućro i moji drugari.“ </a:t>
            </a:r>
            <a:r>
              <a:rPr lang="vi-VN" sz="1200" dirty="0" smtClean="0"/>
              <a:t>Djeci</a:t>
            </a:r>
            <a:r>
              <a:rPr lang="bs-Latn-BA" sz="1200" dirty="0" smtClean="0"/>
              <a:t> </a:t>
            </a:r>
            <a:r>
              <a:rPr lang="vi-VN" sz="1200" dirty="0" smtClean="0"/>
              <a:t>ništa </a:t>
            </a:r>
            <a:r>
              <a:rPr lang="vi-VN" sz="1200" dirty="0"/>
              <a:t>ne znači priča o Hladnom ratu, oni su zapamtili da je </a:t>
            </a:r>
            <a:r>
              <a:rPr lang="vi-VN" sz="1200" dirty="0" smtClean="0"/>
              <a:t>taj</a:t>
            </a:r>
            <a:r>
              <a:rPr lang="bs-Latn-BA" sz="1200" dirty="0" smtClean="0"/>
              <a:t> </a:t>
            </a:r>
            <a:r>
              <a:rPr lang="vi-VN" sz="1200" dirty="0" smtClean="0"/>
              <a:t>zid </a:t>
            </a:r>
            <a:r>
              <a:rPr lang="vi-VN" sz="1200" dirty="0"/>
              <a:t>bio grozan i da su ga mogli sagraditi </a:t>
            </a:r>
            <a:r>
              <a:rPr lang="vi-VN" sz="1200" dirty="0" smtClean="0"/>
              <a:t>samo</a:t>
            </a:r>
            <a:r>
              <a:rPr lang="bs-Latn-BA" sz="1200" dirty="0" smtClean="0"/>
              <a:t> </a:t>
            </a:r>
            <a:r>
              <a:rPr lang="vi-VN" sz="1200" dirty="0" smtClean="0"/>
              <a:t>zli ljudi.</a:t>
            </a:r>
            <a:r>
              <a:rPr lang="bs-Latn-BA" sz="1200" dirty="0" smtClean="0"/>
              <a:t> </a:t>
            </a:r>
            <a:r>
              <a:rPr lang="vi-VN" sz="1200" dirty="0" smtClean="0"/>
              <a:t>Ja </a:t>
            </a:r>
            <a:r>
              <a:rPr lang="vi-VN" sz="1200" dirty="0"/>
              <a:t>sam još jednom, sa neskrivenim oduševljenjem, </a:t>
            </a:r>
            <a:r>
              <a:rPr lang="vi-VN" sz="1200" dirty="0" smtClean="0"/>
              <a:t>ostala</a:t>
            </a:r>
            <a:r>
              <a:rPr lang="bs-Latn-BA" sz="1200" dirty="0" smtClean="0"/>
              <a:t> </a:t>
            </a:r>
            <a:r>
              <a:rPr lang="vi-VN" sz="1200" dirty="0" smtClean="0"/>
              <a:t>zatečena </a:t>
            </a:r>
            <a:r>
              <a:rPr lang="vi-VN" sz="1200" dirty="0"/>
              <a:t>radom učiteljica</a:t>
            </a:r>
            <a:r>
              <a:rPr lang="vi-VN" sz="1200" dirty="0" smtClean="0"/>
              <a:t>!!!!</a:t>
            </a:r>
            <a:r>
              <a:rPr lang="bs-Latn-BA" sz="1200" dirty="0" smtClean="0"/>
              <a:t> </a:t>
            </a:r>
            <a:r>
              <a:rPr lang="vi-VN" sz="1200" dirty="0" smtClean="0"/>
              <a:t>I </a:t>
            </a:r>
            <a:r>
              <a:rPr lang="vi-VN" sz="1200" dirty="0"/>
              <a:t>shvatila da </a:t>
            </a:r>
            <a:r>
              <a:rPr lang="vi-VN" sz="1200" dirty="0" smtClean="0"/>
              <a:t>sam</a:t>
            </a:r>
            <a:r>
              <a:rPr lang="bs-Latn-BA" sz="1200" dirty="0" smtClean="0"/>
              <a:t> </a:t>
            </a:r>
            <a:r>
              <a:rPr lang="vi-VN" sz="1200" dirty="0" smtClean="0"/>
              <a:t>podcijenila </a:t>
            </a:r>
            <a:r>
              <a:rPr lang="vi-VN" sz="1200" dirty="0"/>
              <a:t>ove peto/šestogodišnjake </a:t>
            </a:r>
            <a:r>
              <a:rPr lang="vi-VN" sz="1200" dirty="0" smtClean="0"/>
              <a:t>-</a:t>
            </a:r>
            <a:r>
              <a:rPr lang="bs-Latn-BA" sz="1200" dirty="0" smtClean="0"/>
              <a:t> </a:t>
            </a:r>
            <a:r>
              <a:rPr lang="vi-VN" sz="1200" dirty="0" smtClean="0"/>
              <a:t>Uz </a:t>
            </a:r>
            <a:r>
              <a:rPr lang="vi-VN" sz="1200" dirty="0"/>
              <a:t>pravo vođenje sa njima se može razgovarati i o „</a:t>
            </a:r>
            <a:r>
              <a:rPr lang="vi-VN" sz="1200" dirty="0" smtClean="0"/>
              <a:t>teškim“</a:t>
            </a:r>
            <a:r>
              <a:rPr lang="bs-Latn-BA" sz="1200" dirty="0" smtClean="0"/>
              <a:t> </a:t>
            </a:r>
            <a:r>
              <a:rPr lang="vi-VN" sz="1200" dirty="0" smtClean="0"/>
              <a:t>temama</a:t>
            </a:r>
            <a:r>
              <a:rPr lang="vi-VN" sz="1200" dirty="0"/>
              <a:t>. I </a:t>
            </a:r>
            <a:r>
              <a:rPr lang="vi-VN" sz="1200" dirty="0" smtClean="0"/>
              <a:t>zato</a:t>
            </a:r>
            <a:r>
              <a:rPr lang="bs-Latn-BA" sz="1200" dirty="0" smtClean="0"/>
              <a:t> </a:t>
            </a:r>
            <a:r>
              <a:rPr lang="vi-VN" sz="1200" dirty="0" smtClean="0"/>
              <a:t>sam </a:t>
            </a:r>
            <a:r>
              <a:rPr lang="vi-VN" sz="1200" dirty="0"/>
              <a:t>zajedno sa sinom </a:t>
            </a:r>
            <a:r>
              <a:rPr lang="vi-VN" sz="1200" dirty="0" smtClean="0"/>
              <a:t>pripremila</a:t>
            </a:r>
            <a:r>
              <a:rPr lang="bs-Latn-BA" sz="1200" dirty="0" smtClean="0"/>
              <a:t> </a:t>
            </a:r>
            <a:r>
              <a:rPr lang="vi-VN" sz="1200" dirty="0" smtClean="0"/>
              <a:t>prezentaciju/plakat </a:t>
            </a:r>
            <a:r>
              <a:rPr lang="vi-VN" sz="1200" dirty="0"/>
              <a:t>o Berlinu, zajedno smo birali slike i </a:t>
            </a:r>
            <a:r>
              <a:rPr lang="vi-VN" sz="1200" dirty="0" smtClean="0"/>
              <a:t>usput</a:t>
            </a:r>
            <a:r>
              <a:rPr lang="bs-Latn-BA" sz="1200" dirty="0"/>
              <a:t> </a:t>
            </a:r>
            <a:r>
              <a:rPr lang="vi-VN" sz="1200" dirty="0" smtClean="0"/>
              <a:t>razgovarali </a:t>
            </a:r>
            <a:r>
              <a:rPr lang="vi-VN" sz="1200" dirty="0"/>
              <a:t>o </a:t>
            </a:r>
            <a:r>
              <a:rPr lang="vi-VN" sz="1200" dirty="0" smtClean="0"/>
              <a:t>tome</a:t>
            </a:r>
            <a:r>
              <a:rPr lang="bs-Latn-BA" sz="1200" dirty="0" smtClean="0"/>
              <a:t> </a:t>
            </a:r>
            <a:r>
              <a:rPr lang="vi-VN" sz="1200" dirty="0" smtClean="0"/>
              <a:t>šta </a:t>
            </a:r>
            <a:r>
              <a:rPr lang="vi-VN" sz="1200" dirty="0"/>
              <a:t>je na slikama – bilo je tu i ostataka </a:t>
            </a:r>
            <a:r>
              <a:rPr lang="vi-VN" sz="1200" dirty="0" smtClean="0"/>
              <a:t>Zida</a:t>
            </a:r>
            <a:r>
              <a:rPr lang="bs-Latn-BA" sz="1200" dirty="0" smtClean="0"/>
              <a:t> </a:t>
            </a:r>
            <a:r>
              <a:rPr lang="vi-VN" sz="1200" dirty="0" smtClean="0"/>
              <a:t>i </a:t>
            </a:r>
            <a:r>
              <a:rPr lang="vi-VN" sz="1200" dirty="0"/>
              <a:t>Checkpoint Charlie i Spomenik žrtvama Holokausta i mali, suptilni razlikovni znakovi između bivšeg</a:t>
            </a:r>
          </a:p>
          <a:p>
            <a:r>
              <a:rPr lang="vi-VN" sz="1200" dirty="0" smtClean="0"/>
              <a:t>Zapadnog </a:t>
            </a:r>
            <a:r>
              <a:rPr lang="vi-VN" sz="1200" dirty="0"/>
              <a:t>i Istočnog Berlina. I sve to, jer sam znala da će djeca razumjeti. Ne znam kako je izgledala ta</a:t>
            </a:r>
          </a:p>
          <a:p>
            <a:r>
              <a:rPr lang="vi-VN" sz="1200" dirty="0"/>
              <a:t>prezentacija, ali su učiteljice pohvalile i sina i mene.</a:t>
            </a:r>
          </a:p>
          <a:p>
            <a:r>
              <a:rPr lang="vi-VN" sz="1200" dirty="0"/>
              <a:t>Djeca u ovoj grupi znaju bez greške prepoznati zastave svih navedenih zemalja, znaju imenovati glavne</a:t>
            </a:r>
          </a:p>
          <a:p>
            <a:r>
              <a:rPr lang="vi-VN" sz="1200" dirty="0"/>
              <a:t>gradove; oni znaju i za Leonarda da Vincija i za Van Gogha i</a:t>
            </a:r>
          </a:p>
          <a:p>
            <a:r>
              <a:rPr lang="vi-VN" sz="1200" dirty="0"/>
              <a:t>Picassa;prepoznaju marke automobila i znaju zemlje iz kojih</a:t>
            </a:r>
          </a:p>
          <a:p>
            <a:r>
              <a:rPr lang="vi-VN" sz="1200" dirty="0"/>
              <a:t>dolaze; znaju da se u Italiji jede pizza, a da Francuzi jedu žabe,</a:t>
            </a:r>
          </a:p>
          <a:p>
            <a:r>
              <a:rPr lang="vi-VN" sz="1200" dirty="0"/>
              <a:t>puževe i konjsko meso. I ne samo to, oni su učili i o Mozartu i Beethovenu, znaju prepoznati Carminu</a:t>
            </a:r>
          </a:p>
          <a:p>
            <a:r>
              <a:rPr lang="vi-VN" sz="1200" dirty="0"/>
              <a:t>Buranu, nabrojati instrumente, znaju šta je Brajevo pismo i znakovni jezik. I sve to zahvaljujući isključivo</a:t>
            </a:r>
          </a:p>
          <a:p>
            <a:r>
              <a:rPr lang="vi-VN" sz="1200" dirty="0"/>
              <a:t>učiteljicama Nermi i Dini i njihovom načinu i metodama prenošenja znanja i informacija.</a:t>
            </a:r>
          </a:p>
          <a:p>
            <a:r>
              <a:rPr lang="vi-VN" sz="1200" dirty="0"/>
              <a:t>Odgovorno tvrdim da ova djeca imaju veću opštu kulturu nego školarci, ali i brojni odrasli, i prava je</a:t>
            </a:r>
          </a:p>
          <a:p>
            <a:r>
              <a:rPr lang="vi-VN" sz="1200" dirty="0"/>
              <a:t>privilegija za našu djecu (i nas roditelje) da ih Nerma i Dina vode kroz predškolsko doba.</a:t>
            </a:r>
          </a:p>
          <a:p>
            <a:endParaRPr lang="vi-VN" sz="1200" dirty="0"/>
          </a:p>
          <a:p>
            <a:r>
              <a:rPr lang="vi-VN" sz="1200" dirty="0"/>
              <a:t>Benjaminova mama Maja Abdomerović</a:t>
            </a:r>
            <a:endParaRPr lang="bs-Latn-BA" sz="1200" dirty="0"/>
          </a:p>
        </p:txBody>
      </p:sp>
      <p:pic>
        <p:nvPicPr>
          <p:cNvPr id="4" name="Slika 2" descr="d:\Users\Umjetnicka Galerija\Desktop\berlin_prezentacija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804159"/>
            <a:ext cx="1903495" cy="1602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lika 4" descr="d:\Users\Umjetnicka Galerija\Desktop\suncokreti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890950"/>
            <a:ext cx="2286000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lika 3" descr="d:\Users\Umjetnicka Galerija\Desktop\picasso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061" y="4671034"/>
            <a:ext cx="3050828" cy="17352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559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799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99792" y="1916832"/>
            <a:ext cx="372480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bs-Latn-BA" sz="8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PRILOG br. 3</a:t>
            </a:r>
            <a:endParaRPr lang="en-US" sz="8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med">
    <p:pull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410" name="Picture 2" descr="C:\Users\PC\Desktop\Nerma\slike\IMG-c282a10a8a171c98cbb3e9e0bb9a6fb4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899592" y="1196752"/>
            <a:ext cx="7164288" cy="5373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115616" y="404664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3200" b="1" dirty="0" smtClean="0"/>
              <a:t>             ŠTA DJECA ZNAJU O...</a:t>
            </a:r>
            <a:endParaRPr lang="bs-Latn-BA" sz="3200" b="1" dirty="0"/>
          </a:p>
        </p:txBody>
      </p:sp>
    </p:spTree>
  </p:cSld>
  <p:clrMapOvr>
    <a:masterClrMapping/>
  </p:clrMapOvr>
  <p:transition>
    <p:pull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99792" y="2132856"/>
            <a:ext cx="372480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bs-Latn-BA" sz="8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PRILOG br. 4</a:t>
            </a:r>
            <a:endParaRPr lang="en-US" sz="8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434" name="Picture 2" descr="C:\Users\PC\Desktop\Nerma\slike\IMG-e0438e90398ef8476373707dee7af40c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620688"/>
            <a:ext cx="3062939" cy="5445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435" name="Picture 3" descr="C:\Users\PC\Desktop\Nerma\slike\IMG-6f02c1e0ff8ada0eac6d5c36e234d6d0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284984"/>
            <a:ext cx="5076056" cy="28552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995936" y="692696"/>
            <a:ext cx="48245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2000" b="1" dirty="0" smtClean="0"/>
              <a:t>HRVATSKI IZUM – KRAVATE</a:t>
            </a:r>
          </a:p>
          <a:p>
            <a:endParaRPr lang="bs-Latn-BA" sz="2000" b="1" dirty="0" smtClean="0"/>
          </a:p>
          <a:p>
            <a:endParaRPr lang="bs-Latn-BA" sz="2000" b="1" dirty="0" smtClean="0"/>
          </a:p>
          <a:p>
            <a:endParaRPr lang="bs-Latn-BA" sz="2000" b="1" dirty="0" smtClean="0"/>
          </a:p>
          <a:p>
            <a:endParaRPr lang="bs-Latn-BA" sz="2000" b="1" dirty="0" smtClean="0"/>
          </a:p>
          <a:p>
            <a:endParaRPr lang="bs-Latn-BA" sz="2000" b="1" dirty="0" smtClean="0"/>
          </a:p>
          <a:p>
            <a:endParaRPr lang="bs-Latn-BA" sz="2000" b="1" dirty="0" smtClean="0"/>
          </a:p>
          <a:p>
            <a:r>
              <a:rPr lang="bs-Latn-BA" sz="2000" b="1" dirty="0" smtClean="0"/>
              <a:t>PSI IZ DALMACIJE- DALMATINERI</a:t>
            </a:r>
            <a:endParaRPr lang="bs-Latn-BA" sz="2000" b="1" dirty="0"/>
          </a:p>
        </p:txBody>
      </p:sp>
    </p:spTree>
  </p:cSld>
  <p:clrMapOvr>
    <a:masterClrMapping/>
  </p:clrMapOvr>
  <p:transition>
    <p:pull dir="d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</TotalTime>
  <Words>1356</Words>
  <Application>Microsoft Office PowerPoint</Application>
  <PresentationFormat>On-screen Show (4:3)</PresentationFormat>
  <Paragraphs>149</Paragraphs>
  <Slides>50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2" baseType="lpstr">
      <vt:lpstr>Office Theme</vt:lpstr>
      <vt:lpstr>Package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</dc:creator>
  <cp:lastModifiedBy>Slavuj</cp:lastModifiedBy>
  <cp:revision>29</cp:revision>
  <dcterms:created xsi:type="dcterms:W3CDTF">2017-10-30T15:03:22Z</dcterms:created>
  <dcterms:modified xsi:type="dcterms:W3CDTF">2017-10-31T10:34:42Z</dcterms:modified>
</cp:coreProperties>
</file>