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0" r:id="rId14"/>
    <p:sldId id="272" r:id="rId15"/>
    <p:sldId id="275" r:id="rId16"/>
    <p:sldId id="276" r:id="rId17"/>
    <p:sldId id="277" r:id="rId18"/>
    <p:sldId id="274" r:id="rId19"/>
    <p:sldId id="279" r:id="rId20"/>
    <p:sldId id="280" r:id="rId21"/>
    <p:sldId id="281" r:id="rId22"/>
    <p:sldId id="282" r:id="rId23"/>
    <p:sldId id="283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BADB"/>
    <a:srgbClr val="1C67BB"/>
    <a:srgbClr val="0304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0929"/>
  </p:normalViewPr>
  <p:slideViewPr>
    <p:cSldViewPr>
      <p:cViewPr varScale="1">
        <p:scale>
          <a:sx n="74" d="100"/>
          <a:sy n="74" d="100"/>
        </p:scale>
        <p:origin x="12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hr-HR" altLang="sr-Latn-RS" noProof="0" smtClean="0"/>
              <a:t>Uredite stil naslova matrice</a:t>
            </a:r>
            <a:endParaRPr lang="en-US" altLang="sr-Latn-R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hr-HR" altLang="sr-Latn-RS" noProof="0" smtClean="0"/>
              <a:t>Uredite stil podnaslova matrice</a:t>
            </a:r>
            <a:endParaRPr lang="en-US" altLang="sr-Latn-RS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bs-Latn-BA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bs-Latn-BA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1D14E-AF54-4F01-B1CA-CF1197C6CB6A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869667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bs-Latn-BA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bs-Latn-BA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EADEF-0155-431E-A00E-813134C75A22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06901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bs-Latn-BA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bs-Latn-BA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AA7A8A-6717-4852-8B07-5025269AA766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884193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bs-Latn-BA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4F651-56AC-421D-A624-1018E274D8AE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79182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bs-Latn-BA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bs-Latn-BA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bs-Latn-BA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69EA6F-6F12-4DD6-A9CF-971D222708C9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39363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bs-Latn-BA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bs-Latn-BA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bs-Latn-BA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DF4F91-D7AE-4B92-97D6-4E92B3DC96ED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925880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bs-Latn-BA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F64B8-6140-4D4D-BA34-492FDBFC06C6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109711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DA823-54D0-41E9-AC5E-26F5584F6E2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223430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bs-Latn-BA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bs-Latn-BA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BB576-579B-4857-BD85-974228E2D0AC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670492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bs-Latn-BA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bs-Latn-BA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2C2B0-92F4-4A20-B023-8F9220B9D2A8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77788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Uredite stil naslova matrice</a:t>
            </a:r>
            <a:endParaRPr lang="en-US" altLang="sr-Latn-R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 smtClean="0"/>
              <a:t>Uredite stilove teksta matrice</a:t>
            </a:r>
          </a:p>
          <a:p>
            <a:pPr lvl="1"/>
            <a:r>
              <a:rPr lang="hr-HR" altLang="sr-Latn-RS" smtClean="0"/>
              <a:t>Druga razina</a:t>
            </a:r>
          </a:p>
          <a:p>
            <a:pPr lvl="2"/>
            <a:r>
              <a:rPr lang="hr-HR" altLang="sr-Latn-RS" smtClean="0"/>
              <a:t>Treća razina</a:t>
            </a:r>
          </a:p>
          <a:p>
            <a:pPr lvl="3"/>
            <a:r>
              <a:rPr lang="hr-HR" altLang="sr-Latn-RS" smtClean="0"/>
              <a:t>Četvrta razina</a:t>
            </a:r>
          </a:p>
          <a:p>
            <a:pPr lvl="4"/>
            <a:r>
              <a:rPr lang="hr-HR" altLang="sr-Latn-RS" smtClean="0"/>
              <a:t>Peta razina</a:t>
            </a:r>
            <a:endParaRPr lang="en-US" altLang="sr-Latn-R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3042B"/>
                </a:solidFill>
                <a:latin typeface="+mn-lt"/>
              </a:defRPr>
            </a:lvl1pPr>
          </a:lstStyle>
          <a:p>
            <a:endParaRPr lang="en-US" altLang="sr-Latn-R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3042B"/>
                </a:solidFill>
                <a:latin typeface="+mn-lt"/>
              </a:defRPr>
            </a:lvl1pPr>
          </a:lstStyle>
          <a:p>
            <a:endParaRPr lang="en-US" altLang="sr-Latn-R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3042B"/>
                </a:solidFill>
                <a:latin typeface="+mn-lt"/>
              </a:defRPr>
            </a:lvl1pPr>
          </a:lstStyle>
          <a:p>
            <a:fld id="{0A5FA765-9E5A-4D8D-9007-6DEFAA9872C5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03042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panose="020B0603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panose="020B0603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panose="020B0603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panose="020B0603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panose="020B0603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panose="020B0603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panose="020B0603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03042B"/>
          </a:solidFill>
          <a:latin typeface="Trebuchet MS" panose="020B0603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rgbClr val="03042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rgbClr val="03042B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rgbClr val="03042B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rgbClr val="03042B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rgbClr val="03042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52536" y="-97786"/>
            <a:ext cx="9577064" cy="2952328"/>
          </a:xfrm>
        </p:spPr>
        <p:txBody>
          <a:bodyPr/>
          <a:lstStyle/>
          <a:p>
            <a:r>
              <a:rPr lang="bs-Latn-BA" sz="40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LIKOVNA KULTURA I ANGAŽIRANA</a:t>
            </a:r>
            <a:br>
              <a:rPr lang="bs-Latn-BA" sz="40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bs-Latn-BA" sz="4000" b="1" cap="all" dirty="0" smtClean="0">
                <a:latin typeface="Arial" panose="020B0604020202020204" pitchFamily="34" charset="0"/>
                <a:cs typeface="Arial" panose="020B0604020202020204" pitchFamily="34" charset="0"/>
              </a:rPr>
              <a:t>UMJETNOST</a:t>
            </a:r>
            <a:r>
              <a:rPr lang="bs-Latn-BA" dirty="0"/>
              <a:t/>
            </a:r>
            <a:br>
              <a:rPr lang="bs-Latn-BA" dirty="0"/>
            </a:br>
            <a:endParaRPr lang="sr-Latn-RS" altLang="sr-Latn-R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3548" y="1769827"/>
            <a:ext cx="8064896" cy="5088173"/>
          </a:xfrm>
        </p:spPr>
        <p:txBody>
          <a:bodyPr/>
          <a:lstStyle/>
          <a:p>
            <a:endParaRPr lang="bs-Latn-BA" cap="all" dirty="0" smtClean="0"/>
          </a:p>
          <a:p>
            <a:r>
              <a:rPr lang="bs-Latn-BA" sz="3600" b="1" cap="all" dirty="0" smtClean="0"/>
              <a:t>od GRAFITa do portfoliJa</a:t>
            </a:r>
          </a:p>
          <a:p>
            <a:endParaRPr lang="bs-Latn-BA" altLang="sr-Latn-RS" cap="all" dirty="0"/>
          </a:p>
          <a:p>
            <a:endParaRPr lang="bs-Latn-BA" altLang="sr-Latn-RS" cap="all" dirty="0"/>
          </a:p>
          <a:p>
            <a:endParaRPr lang="bs-Latn-BA" altLang="sr-Latn-RS" cap="all" dirty="0" smtClean="0"/>
          </a:p>
          <a:p>
            <a:endParaRPr lang="bs-Latn-BA" altLang="sr-Latn-RS" cap="all" dirty="0" smtClean="0"/>
          </a:p>
          <a:p>
            <a:endParaRPr lang="bs-Latn-BA" altLang="sr-Latn-RS" cap="all" dirty="0" smtClean="0"/>
          </a:p>
          <a:p>
            <a:pPr algn="l"/>
            <a:endParaRPr lang="bs-Latn-BA" altLang="sr-Latn-RS" sz="2400" cap="all" dirty="0"/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948662"/>
            <a:ext cx="3651355" cy="2526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3568" y="250452"/>
            <a:ext cx="7772400" cy="735637"/>
          </a:xfrm>
        </p:spPr>
        <p:txBody>
          <a:bodyPr/>
          <a:lstStyle/>
          <a:p>
            <a:r>
              <a:rPr lang="bs-Latn-BA" b="1" dirty="0" smtClean="0">
                <a:latin typeface="Arial" panose="020B0604020202020204" pitchFamily="34" charset="0"/>
                <a:cs typeface="Arial" panose="020B0604020202020204" pitchFamily="34" charset="0"/>
              </a:rPr>
              <a:t>Nastanak i razvoj grafita</a:t>
            </a:r>
            <a:endParaRPr lang="bs-Latn-B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-25264" y="1196752"/>
            <a:ext cx="5724128" cy="5876431"/>
          </a:xfrm>
        </p:spPr>
        <p:txBody>
          <a:bodyPr/>
          <a:lstStyle/>
          <a:p>
            <a:r>
              <a:rPr lang="bs-Latn-BA" sz="2800" dirty="0">
                <a:latin typeface="Arial" panose="020B0604020202020204" pitchFamily="34" charset="0"/>
                <a:cs typeface="Arial" panose="020B0604020202020204" pitchFamily="34" charset="0"/>
              </a:rPr>
              <a:t>Početke grafitske umjetnosti nalazimo već u spiljskim crtežima iz mlađeg kamenog doba, zatim u staroegipatskoj, antičkoj i srednjovjekovnoj kulturi</a:t>
            </a:r>
            <a:r>
              <a:rPr lang="bs-Latn-B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bs-Latn-BA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bs-Latn-B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Crtali su figure </a:t>
            </a:r>
            <a:r>
              <a:rPr lang="bs-Latn-BA" sz="2800" dirty="0">
                <a:latin typeface="Arial" panose="020B0604020202020204" pitchFamily="34" charset="0"/>
                <a:cs typeface="Arial" panose="020B0604020202020204" pitchFamily="34" charset="0"/>
              </a:rPr>
              <a:t>ljudi, životinja i predmeta </a:t>
            </a:r>
            <a:r>
              <a:rPr lang="bs-Latn-BA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bs-Latn-BA" sz="2800" dirty="0">
                <a:latin typeface="Arial" panose="020B0604020202020204" pitchFamily="34" charset="0"/>
                <a:cs typeface="Arial" panose="020B0604020202020204" pitchFamily="34" charset="0"/>
              </a:rPr>
              <a:t>a kasnije su počeli pisati poruke koristeći poseban sistem znakova.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003" y="998968"/>
            <a:ext cx="3168057" cy="25740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004" y="3926342"/>
            <a:ext cx="3168058" cy="237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57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9512" y="476672"/>
            <a:ext cx="8640960" cy="4392488"/>
          </a:xfrm>
        </p:spPr>
        <p:txBody>
          <a:bodyPr/>
          <a:lstStyle/>
          <a:p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staroj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Ateni, Grčkoj, Rimu, Pompejima i Herkuleji 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zanimljivi su grafiti posvećeni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ljubavi,humoru,vlasništvu i načinu života</a:t>
            </a:r>
            <a:r>
              <a:rPr lang="bs-Latn-BA" dirty="0" smtClean="0"/>
              <a:t>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895" y="2132856"/>
            <a:ext cx="6570194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7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7504" y="218896"/>
            <a:ext cx="9036496" cy="1656184"/>
          </a:xfrm>
        </p:spPr>
        <p:txBody>
          <a:bodyPr/>
          <a:lstStyle/>
          <a:p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S pojavom kršćanstva dolazi do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učestalijeg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ispisivanja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grafita.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40768"/>
            <a:ext cx="6855468" cy="482453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39752" y="6165304"/>
            <a:ext cx="4878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sz="1800" dirty="0" smtClean="0"/>
              <a:t>Crteži </a:t>
            </a:r>
            <a:r>
              <a:rPr lang="bs-Latn-BA" sz="1800" dirty="0"/>
              <a:t>sa vjerskim </a:t>
            </a:r>
            <a:r>
              <a:rPr lang="bs-Latn-BA" sz="1800" dirty="0" smtClean="0"/>
              <a:t>sadržajem iz rimskih katakombi</a:t>
            </a:r>
            <a:endParaRPr lang="bs-Latn-BA" sz="1800" dirty="0"/>
          </a:p>
        </p:txBody>
      </p:sp>
    </p:spTree>
    <p:extLst>
      <p:ext uri="{BB962C8B-B14F-4D97-AF65-F5344CB8AC3E}">
        <p14:creationId xmlns:p14="http://schemas.microsoft.com/office/powerpoint/2010/main" val="412613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7504" y="332656"/>
            <a:ext cx="9036496" cy="5904656"/>
          </a:xfrm>
        </p:spPr>
        <p:txBody>
          <a:bodyPr/>
          <a:lstStyle/>
          <a:p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Sredinom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20. st. p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ojavljuju se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grafiti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vezani za  aktuelna politička zbivanja i društvenu situaciju.</a:t>
            </a:r>
          </a:p>
          <a:p>
            <a:endParaRPr lang="bs-Latn-B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" y="2229591"/>
            <a:ext cx="4839068" cy="27219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31640" y="5252427"/>
            <a:ext cx="27363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s-Latn-BA" sz="1600" dirty="0"/>
              <a:t>Grafiti sa berlinskog </a:t>
            </a:r>
            <a:r>
              <a:rPr lang="bs-Latn-BA" sz="1600" dirty="0" smtClean="0"/>
              <a:t>zida</a:t>
            </a:r>
            <a:endParaRPr lang="bs-Latn-BA" sz="1600" dirty="0"/>
          </a:p>
        </p:txBody>
      </p:sp>
      <p:sp>
        <p:nvSpPr>
          <p:cNvPr id="6" name="Rectangle 5"/>
          <p:cNvSpPr/>
          <p:nvPr/>
        </p:nvSpPr>
        <p:spPr>
          <a:xfrm>
            <a:off x="4861909" y="5098538"/>
            <a:ext cx="4427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s-Latn-BA" sz="1800" dirty="0"/>
              <a:t>Grafiti sa našeg prostora političkog sadržaja kao podrška tadašnjoj komunističkoj vlasti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926" y="2229592"/>
            <a:ext cx="4027824" cy="272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8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-252536" y="404664"/>
            <a:ext cx="9396536" cy="1224136"/>
          </a:xfrm>
        </p:spPr>
        <p:txBody>
          <a:bodyPr/>
          <a:lstStyle/>
          <a:p>
            <a:r>
              <a:rPr lang="bs-Latn-BA" sz="3200" b="1" dirty="0">
                <a:latin typeface="Arial" panose="020B0604020202020204" pitchFamily="34" charset="0"/>
                <a:cs typeface="Arial" panose="020B0604020202020204" pitchFamily="34" charset="0"/>
              </a:rPr>
              <a:t>Grafiti kao sredstvo masovne komunikacije</a:t>
            </a:r>
            <a:r>
              <a:rPr lang="bs-Latn-BA" b="1" dirty="0"/>
              <a:t/>
            </a:r>
            <a:br>
              <a:rPr lang="bs-Latn-BA" b="1" dirty="0"/>
            </a:br>
            <a:endParaRPr lang="bs-Latn-BA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2829" y="1124744"/>
            <a:ext cx="9073008" cy="5256584"/>
          </a:xfrm>
        </p:spPr>
        <p:txBody>
          <a:bodyPr/>
          <a:lstStyle/>
          <a:p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Grafitima se hvali, kritikuje ili ismijava. J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avljaju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kao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potpisi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, murali ili slikovni grafiti.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Neki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grafiti se priznaju kao umjetnički oblik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savremene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urbane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umjetnosti.</a:t>
            </a:r>
          </a:p>
          <a:p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Grafiti su zanimljiv pokazatelj neobičnog ponašanja i vrijednosti mladih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ljudi. 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27732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-29886" y="404664"/>
            <a:ext cx="9144000" cy="2232248"/>
          </a:xfrm>
        </p:spPr>
        <p:txBody>
          <a:bodyPr/>
          <a:lstStyle/>
          <a:p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Po sadržajnom nizu, grafiti pokazuju odnos pojedinca prema životu, ljubavi, prijateljstvu, sportu, politici, religiji,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nasilju...,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a po formi grafiti mogu biti simbolički, slikovni i tekstualni iskazi. </a:t>
            </a:r>
          </a:p>
        </p:txBody>
      </p:sp>
      <p:pic>
        <p:nvPicPr>
          <p:cNvPr id="4" name="Picture 2" descr="FB_IMG_14799302948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959" y="2535394"/>
            <a:ext cx="5122041" cy="381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50" y="2535395"/>
            <a:ext cx="3816423" cy="381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43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7504" y="404664"/>
            <a:ext cx="8784976" cy="4114800"/>
          </a:xfrm>
        </p:spPr>
        <p:txBody>
          <a:bodyPr/>
          <a:lstStyle/>
          <a:p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Izučavanjem grafita kao sredstva masovnog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komuniciranja,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treba staviti akcenat na njegovu ulogu u komunikaciji, interakciji, ali i identifikaciji, prevenciji i eventualno otklanjanju neprihvatljivih oblika ponašanja.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277401"/>
            <a:ext cx="4362526" cy="29033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5" y="3274497"/>
            <a:ext cx="4367301" cy="29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91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-108520" y="260648"/>
            <a:ext cx="8928992" cy="1360445"/>
          </a:xfrm>
        </p:spPr>
        <p:txBody>
          <a:bodyPr/>
          <a:lstStyle/>
          <a:p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Grafiti na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unaprijed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predviđenim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planiranim školskim površinama. </a:t>
            </a:r>
            <a:endParaRPr lang="bs-Latn-B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2016-12-05_15184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421" y="1621093"/>
            <a:ext cx="5539291" cy="4544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Picture 2" descr="2016-12-05_1520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2756"/>
            <a:ext cx="3406909" cy="4542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951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7504" y="260648"/>
            <a:ext cx="8928992" cy="4464496"/>
          </a:xfrm>
        </p:spPr>
        <p:txBody>
          <a:bodyPr/>
          <a:lstStyle/>
          <a:p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roz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nastavu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Demokratije,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programima rada razrednika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slobodnih aktivnosti, saradnje sa roditeljima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i školom,nastavnik može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napraviti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izbor problema,realizovati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kratka predavanja učenicima i njihovim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roditeljima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koji će se proučavati u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razredu, gdje može biti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praktična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„kutija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želja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  <a:endParaRPr lang="bs-Latn-B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861048"/>
            <a:ext cx="3384376" cy="257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58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9281" y="692696"/>
            <a:ext cx="8928992" cy="6480720"/>
          </a:xfrm>
        </p:spPr>
        <p:txBody>
          <a:bodyPr/>
          <a:lstStyle/>
          <a:p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Kroz „Projekt građanin“ moguće je pružiti svakom učeniku slobodu u izražavanju svojih motiva, misli, problema, interesovanja, sukoba sa sobom i drugim, svega onog što ih tišti i boli. </a:t>
            </a:r>
          </a:p>
          <a:p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Organizacija izložbe portofolija je obavezna u školama gdje se sa učenicima vrši analiza, procjena i ocjena, a zatim, najbolje ukrašavaju učionice, hodnici i drugi prostor škole.</a:t>
            </a:r>
          </a:p>
          <a:p>
            <a:endParaRPr lang="bs-Latn-B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14554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836712"/>
            <a:ext cx="4608512" cy="5328592"/>
          </a:xfrm>
        </p:spPr>
        <p:txBody>
          <a:bodyPr/>
          <a:lstStyle/>
          <a:p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U korak sa razvojem tehnike i obrazovne tehnologije nastavnik traži najefikasnije metode i puteve primjene i korištenja raznih izvora znanja u nastojanju da učenik razumije svijet koji ga okružuje. </a:t>
            </a:r>
            <a:endParaRPr lang="sr-Latn-RS" altLang="sr-Latn-R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461688"/>
            <a:ext cx="2808312" cy="3444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892480" cy="6669360"/>
          </a:xfrm>
        </p:spPr>
      </p:pic>
    </p:spTree>
    <p:extLst>
      <p:ext uri="{BB962C8B-B14F-4D97-AF65-F5344CB8AC3E}">
        <p14:creationId xmlns:p14="http://schemas.microsoft.com/office/powerpoint/2010/main" val="336175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764704"/>
            <a:ext cx="6696744" cy="5256584"/>
          </a:xfrm>
        </p:spPr>
        <p:txBody>
          <a:bodyPr/>
          <a:lstStyle/>
          <a:p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Grafiti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kao i portofoliji progovaraju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o raznim temama (škola, vlast, politika, sport, ljubav…)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jer rad na izradi portfolija mladi </a:t>
            </a:r>
            <a:r>
              <a:rPr lang="bs-Latn-BA">
                <a:latin typeface="Arial" panose="020B0604020202020204" pitchFamily="34" charset="0"/>
                <a:cs typeface="Arial" panose="020B0604020202020204" pitchFamily="34" charset="0"/>
              </a:rPr>
              <a:t>vide </a:t>
            </a:r>
            <a:r>
              <a:rPr lang="bs-Latn-BA" smtClean="0">
                <a:latin typeface="Arial" panose="020B0604020202020204" pitchFamily="34" charset="0"/>
                <a:cs typeface="Arial" panose="020B0604020202020204" pitchFamily="34" charset="0"/>
              </a:rPr>
              <a:t>mogućnost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samopotvrđivanja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svog naraštaja, pobjedu nad zabranama i navikama određenog društva, te mogućnost izgradnje svog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identiteta kao i izgradnju građanskih kompetencija. </a:t>
            </a:r>
            <a:endParaRPr lang="bs-Latn-B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bs-Latn-BA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800009"/>
            <a:ext cx="1791869" cy="537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5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476672"/>
            <a:ext cx="8136904" cy="5472608"/>
          </a:xfrm>
        </p:spPr>
        <p:txBody>
          <a:bodyPr/>
          <a:lstStyle/>
          <a:p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Kroz portofolio uspješno možemo smanjiti uzroke i pojave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grafitomanije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i drugih neprihvatljivih oblika </a:t>
            </a:r>
            <a:r>
              <a:rPr lang="bs-Latn-BA" smtClean="0">
                <a:latin typeface="Arial" panose="020B0604020202020204" pitchFamily="34" charset="0"/>
                <a:cs typeface="Arial" panose="020B0604020202020204" pitchFamily="34" charset="0"/>
              </a:rPr>
              <a:t>ponašanja, što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će rezultirat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kvalitetnijem odgojno-obrazovnom procesu</a:t>
            </a:r>
            <a:r>
              <a:rPr lang="bs-Latn-BA">
                <a:latin typeface="Arial" panose="020B0604020202020204" pitchFamily="34" charset="0"/>
                <a:cs typeface="Arial" panose="020B0604020202020204" pitchFamily="34" charset="0"/>
              </a:rPr>
              <a:t>, a</a:t>
            </a:r>
            <a:r>
              <a:rPr lang="bs-Latn-BA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kvalitetna nastava nije uvijek uvjetovana većim materijalnim ulaganjima, nego znanjem i zalaganjem.</a:t>
            </a:r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483" y="4077072"/>
            <a:ext cx="1903517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74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907704" y="1067415"/>
            <a:ext cx="56886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CS" sz="4400" dirty="0">
                <a:latin typeface="Arial" panose="020B0604020202020204" pitchFamily="34" charset="0"/>
                <a:cs typeface="Arial" panose="020B0604020202020204" pitchFamily="34" charset="0"/>
              </a:rPr>
              <a:t>HVALA NA PAŽNJI!</a:t>
            </a:r>
            <a:endParaRPr lang="bs-Latn-BA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47" y="1844824"/>
            <a:ext cx="3826188" cy="3960440"/>
          </a:xfrm>
        </p:spPr>
      </p:pic>
    </p:spTree>
    <p:extLst>
      <p:ext uri="{BB962C8B-B14F-4D97-AF65-F5344CB8AC3E}">
        <p14:creationId xmlns:p14="http://schemas.microsoft.com/office/powerpoint/2010/main" val="339950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548680"/>
            <a:ext cx="4320480" cy="5832648"/>
          </a:xfrm>
        </p:spPr>
        <p:txBody>
          <a:bodyPr/>
          <a:lstStyle/>
          <a:p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Tražimo puteve i pravimo načine kako bi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lakše pročitala i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protumačila štampana riječ kroz obezbjeđenje doživljaja i iskustava neophodnih za postizanje stvarnog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razumijevanja.</a:t>
            </a:r>
            <a:endParaRPr lang="bs-Latn-B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908720"/>
            <a:ext cx="4752528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8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-108520" y="260648"/>
            <a:ext cx="5328592" cy="6696744"/>
          </a:xfrm>
        </p:spPr>
        <p:txBody>
          <a:bodyPr/>
          <a:lstStyle/>
          <a:p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Mnoga savremena sredstva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koja se danas  koriste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ne zamjenjuju oprobane i dobro ispitane nastavne metode i materijale, nego ih samo uspješno i efikasno dopunjuju. Svako novo tehničko ili naučno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dostignuće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otvara nove puteve u razvoju školskog sistema.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875" y="548680"/>
            <a:ext cx="2998769" cy="2998769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535" y="3717031"/>
            <a:ext cx="3865109" cy="288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46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41784" y="404664"/>
            <a:ext cx="7772400" cy="1728192"/>
          </a:xfrm>
        </p:spPr>
        <p:txBody>
          <a:bodyPr/>
          <a:lstStyle/>
          <a:p>
            <a:r>
              <a:rPr lang="bs-Latn-BA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Nastava, komunikacija, interakcija </a:t>
            </a:r>
            <a:r>
              <a:rPr lang="bs-Latn-BA" sz="3600" b="1" dirty="0">
                <a:latin typeface="Arial" panose="020B0604020202020204" pitchFamily="34" charset="0"/>
                <a:cs typeface="Arial" panose="020B0604020202020204" pitchFamily="34" charset="0"/>
              </a:rPr>
              <a:t>i odnosi u nastavi</a:t>
            </a:r>
            <a:r>
              <a:rPr lang="bs-Latn-BA" b="1" dirty="0"/>
              <a:t/>
            </a:r>
            <a:br>
              <a:rPr lang="bs-Latn-BA" b="1" dirty="0"/>
            </a:br>
            <a:endParaRPr lang="bs-Latn-BA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844824"/>
            <a:ext cx="8208912" cy="4114800"/>
          </a:xfrm>
        </p:spPr>
        <p:txBody>
          <a:bodyPr/>
          <a:lstStyle/>
          <a:p>
            <a:r>
              <a:rPr lang="bs-Latn-BA" dirty="0"/>
              <a:t>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Komunikacijom i interakcijom između učenika i nastavnika međusobno se razmjenjuju  informacije,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koje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realizuju ciljeve i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zadatke predviđene NPP,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pomoću pisanog i usmenog jezika, simbola, crteža, ilustracija i drugih značenja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871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184576"/>
          </a:xfrm>
        </p:spPr>
        <p:txBody>
          <a:bodyPr/>
          <a:lstStyle/>
          <a:p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Znakove, simbole, zvukove, sredstva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pomagala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dašiljalac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i primalac moraju biti osposobljeni za razumijevanje istih vrsta znakova, jer u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protivnom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komuniciranje nije moguće. Zato se u toku komuniciranja kodiraju i dekodiraju znakovi kojima se prenose poruke.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7479" y="4293096"/>
            <a:ext cx="2706653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89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7583" y="73222"/>
            <a:ext cx="8928992" cy="1143000"/>
          </a:xfrm>
        </p:spPr>
        <p:txBody>
          <a:bodyPr/>
          <a:lstStyle/>
          <a:p>
            <a:r>
              <a:rPr lang="bs-Latn-BA" sz="4000" b="1" dirty="0">
                <a:latin typeface="Arial" panose="020B0604020202020204" pitchFamily="34" charset="0"/>
                <a:cs typeface="Arial" panose="020B0604020202020204" pitchFamily="34" charset="0"/>
              </a:rPr>
              <a:t>Komunikacijska sredstva u nastavi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-15508" y="1046135"/>
            <a:ext cx="9155174" cy="4761656"/>
          </a:xfrm>
        </p:spPr>
        <p:txBody>
          <a:bodyPr/>
          <a:lstStyle/>
          <a:p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 Osnovno komunikacijsko sredstvo stoljećima je bio živ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čovjek. Tako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su i najranija poboljšanja u području komunikacija bila usmjerena na povećanje dometa glasa, odnosno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vida.</a:t>
            </a:r>
          </a:p>
          <a:p>
            <a:pPr marL="0" indent="0">
              <a:buNone/>
            </a:pP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bs-Latn-B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66" y="3717032"/>
            <a:ext cx="3528392" cy="24502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29000"/>
            <a:ext cx="3435846" cy="259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44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400600"/>
          </a:xfrm>
        </p:spPr>
        <p:txBody>
          <a:bodyPr/>
          <a:lstStyle/>
          <a:p>
            <a:r>
              <a:rPr lang="bs-Latn-BA" dirty="0" smtClean="0"/>
              <a:t>U </a:t>
            </a:r>
            <a:r>
              <a:rPr lang="bs-Latn-BA" dirty="0"/>
              <a:t>okviru izrade portofolija za „Projekt građanin“ </a:t>
            </a:r>
            <a:r>
              <a:rPr lang="bs-Latn-BA" dirty="0" smtClean="0"/>
              <a:t>koristi </a:t>
            </a:r>
            <a:r>
              <a:rPr lang="bs-Latn-BA" dirty="0"/>
              <a:t>se </a:t>
            </a:r>
            <a:r>
              <a:rPr lang="bs-Latn-BA" dirty="0" smtClean="0"/>
              <a:t>crtež </a:t>
            </a:r>
            <a:r>
              <a:rPr lang="bs-Latn-BA" dirty="0"/>
              <a:t>i </a:t>
            </a:r>
            <a:r>
              <a:rPr lang="bs-Latn-BA" dirty="0" smtClean="0"/>
              <a:t>grafit i karikatura. </a:t>
            </a:r>
          </a:p>
          <a:p>
            <a:r>
              <a:rPr lang="bs-Latn-BA" dirty="0"/>
              <a:t>Grafička komunikacijsko-nastavna sredstva su ona kojima se iskazuju činjenice i ideje putem crteža, karikature, stripa, grafikona i dijagrama u kojem možemo vidjeti odnose među pojavama na portofoliju.</a:t>
            </a:r>
          </a:p>
          <a:p>
            <a:endParaRPr lang="bs-Latn-BA" dirty="0" smtClean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98190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7504" y="332656"/>
            <a:ext cx="8856984" cy="5184576"/>
          </a:xfrm>
        </p:spPr>
        <p:txBody>
          <a:bodyPr/>
          <a:lstStyle/>
          <a:p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Crtež je univerzalan način, komunikacije i percepcije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bs-Latn-B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izradi </a:t>
            </a:r>
            <a:r>
              <a:rPr lang="bs-Latn-BA" dirty="0">
                <a:latin typeface="Arial" panose="020B0604020202020204" pitchFamily="34" charset="0"/>
                <a:cs typeface="Arial" panose="020B0604020202020204" pitchFamily="34" charset="0"/>
              </a:rPr>
              <a:t>portofolija učenici se koriste crtanjem s ciljem istraživanja, rješavanja problema, davanja vizuelne forme idejama i opservacijama kao jedan jedinstven lični pristup koji u sebi sadrži različite elemente verbalnog, neverbalnog, svjesnog i nesvjesnog </a:t>
            </a:r>
            <a:r>
              <a:rPr lang="bs-Latn-BA" dirty="0" smtClean="0">
                <a:latin typeface="Arial" panose="020B0604020202020204" pitchFamily="34" charset="0"/>
                <a:cs typeface="Arial" panose="020B0604020202020204" pitchFamily="34" charset="0"/>
              </a:rPr>
              <a:t>komuniciranja.</a:t>
            </a:r>
            <a:endParaRPr lang="bs-Latn-BA" dirty="0"/>
          </a:p>
          <a:p>
            <a:endParaRPr lang="bs-Latn-B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622837"/>
            <a:ext cx="1550285" cy="178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54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Tema sustava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a sustava Offic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r-Latn-R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sr-Latn-R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anose="02020603050405020304" pitchFamily="18" charset="0"/>
          </a:defRPr>
        </a:defPPr>
      </a:lstStyle>
    </a:lnDef>
  </a:objectDefaults>
  <a:extraClrSchemeLst>
    <a:extraClrScheme>
      <a:clrScheme name="Tema sustava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sustava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sustava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sustava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sustava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sustava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sustava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sustava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sustava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sustava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sustava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sustava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TR_0702</Template>
  <TotalTime>567</TotalTime>
  <Words>754</Words>
  <Application>Microsoft Office PowerPoint</Application>
  <PresentationFormat>Prikaz na zaslonu (4:3)</PresentationFormat>
  <Paragraphs>43</Paragraphs>
  <Slides>23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23</vt:i4>
      </vt:variant>
    </vt:vector>
  </HeadingPairs>
  <TitlesOfParts>
    <vt:vector size="27" baseType="lpstr">
      <vt:lpstr>Arial</vt:lpstr>
      <vt:lpstr>Times</vt:lpstr>
      <vt:lpstr>Trebuchet MS</vt:lpstr>
      <vt:lpstr>Tema sustava Office</vt:lpstr>
      <vt:lpstr>LIKOVNA KULTURA I ANGAŽIRANA UMJETNOST </vt:lpstr>
      <vt:lpstr>PowerPointova prezentacija</vt:lpstr>
      <vt:lpstr>PowerPointova prezentacija</vt:lpstr>
      <vt:lpstr>PowerPointova prezentacija</vt:lpstr>
      <vt:lpstr> Nastava, komunikacija, interakcija i odnosi u nastavi </vt:lpstr>
      <vt:lpstr>PowerPointova prezentacija</vt:lpstr>
      <vt:lpstr>Komunikacijska sredstva u nastavi</vt:lpstr>
      <vt:lpstr>PowerPointova prezentacija</vt:lpstr>
      <vt:lpstr>PowerPointova prezentacija</vt:lpstr>
      <vt:lpstr>Nastanak i razvoj grafita</vt:lpstr>
      <vt:lpstr>PowerPointova prezentacija</vt:lpstr>
      <vt:lpstr>PowerPointova prezentacija</vt:lpstr>
      <vt:lpstr>PowerPointova prezentacija</vt:lpstr>
      <vt:lpstr>Grafiti kao sredstvo masovne komunikacije 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</vt:vector>
  </TitlesOfParts>
  <Manager/>
  <Company>Microsoft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nastavnOg predmeta građanskog obrazovanja i korelacija sa drugim nastavnim sadržajima</dc:title>
  <dc:subject>Template Ready</dc:subject>
  <dc:creator>Sabahudin Travnjak</dc:creator>
  <cp:keywords>Education</cp:keywords>
  <dc:description/>
  <cp:lastModifiedBy>Sabahudin Travnjak</cp:lastModifiedBy>
  <cp:revision>62</cp:revision>
  <dcterms:created xsi:type="dcterms:W3CDTF">2017-09-30T12:13:41Z</dcterms:created>
  <dcterms:modified xsi:type="dcterms:W3CDTF">2017-10-29T14:17:32Z</dcterms:modified>
  <cp:category>Education</cp:category>
</cp:coreProperties>
</file>