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96" r:id="rId2"/>
  </p:sldMasterIdLst>
  <p:handoutMasterIdLst>
    <p:handoutMasterId r:id="rId17"/>
  </p:handoutMasterIdLst>
  <p:sldIdLst>
    <p:sldId id="256" r:id="rId3"/>
    <p:sldId id="257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</p:sldIdLst>
  <p:sldSz cx="9144000" cy="6858000" type="screen4x3"/>
  <p:notesSz cx="6858000" cy="9144000"/>
  <p:defaultTextStyle>
    <a:defPPr>
      <a:defRPr lang="hr-HR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FFFF"/>
    <a:srgbClr val="33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6685" autoAdjust="0"/>
    <p:restoredTop sz="94611" autoAdjust="0"/>
  </p:normalViewPr>
  <p:slideViewPr>
    <p:cSldViewPr>
      <p:cViewPr varScale="1">
        <p:scale>
          <a:sx n="68" d="100"/>
          <a:sy n="68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3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fld id="{54087389-3FAF-4B88-9B1D-1EE3F77AAD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979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charset="0"/>
              </a:defRPr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endParaRPr lang="hr-HR"/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5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0196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7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4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5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6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7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8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09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210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211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50212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50214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5021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216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17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18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19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0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1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</a:pPr>
                  <a:endParaRPr lang="en-US"/>
                </a:p>
              </p:txBody>
            </p:sp>
            <p:sp>
              <p:nvSpPr>
                <p:cNvPr id="50222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</a:pPr>
                  <a:endParaRPr lang="en-US"/>
                </a:p>
              </p:txBody>
            </p:sp>
            <p:sp>
              <p:nvSpPr>
                <p:cNvPr id="50223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</a:pPr>
                  <a:endParaRPr lang="en-US"/>
                </a:p>
              </p:txBody>
            </p:sp>
          </p:grpSp>
          <p:grpSp>
            <p:nvGrpSpPr>
              <p:cNvPr id="50224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50225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6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7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8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9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30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algn="l" eaLnBrk="0" hangingPunct="0">
                    <a:spcBef>
                      <a:spcPct val="50000"/>
                    </a:spcBef>
                  </a:pPr>
                  <a:endParaRPr lang="en-US"/>
                </a:p>
              </p:txBody>
            </p:sp>
          </p:grpSp>
        </p:grpSp>
      </p:grpSp>
      <p:sp>
        <p:nvSpPr>
          <p:cNvPr id="50231" name="Rectangle 5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0232" name="Rectangle 5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A06F0C-B3AF-4AA7-8F10-88235A501D4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1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120F4614-996C-4AD9-96B6-0DEA28E5A18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5CFCC770-B0FD-4AE6-AACC-8DA42D3B635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C9D40440-6524-42E2-BE38-303E78F4AA5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78E0D503-8782-435A-A793-3D955902B16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B7207C1E-FCCD-4CDF-9B44-D69AD029E5F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3C40014B-9265-4A27-8D49-55AA41CB180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E0B1EBA9-656C-4119-91BA-3C8EC95E956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A06F0C-B3AF-4AA7-8F10-88235A501D4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r-HR" smtClean="0"/>
              <a:t>1</a:t>
            </a:r>
            <a:fld id="{7EE921E7-49A0-49E5-9F51-7638108499F7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4335A1CD-2719-475F-8B5E-B5F903301E2A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7EE921E7-49A0-49E5-9F51-7638108499F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03D2B7F0-6D06-41E0-AB3A-DD2694696D4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7C832878-B525-410D-B625-81F95942773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B6AF46D7-ED52-4696-8093-5CF564BB710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26888B05-C7FF-48B8-B692-A8262CB5CBB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E0E9B004-2E03-4206-96C7-FD391D601D4F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3A443A17-C7B6-424F-A45A-A4DAA79643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120F4614-996C-4AD9-96B6-0DEA28E5A18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smtClean="0"/>
              <a:t>1</a:t>
            </a:r>
            <a:fld id="{5CFCC770-B0FD-4AE6-AACC-8DA42D3B635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C9D40440-6524-42E2-BE38-303E78F4AA5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78E0D503-8782-435A-A793-3D955902B16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4335A1CD-2719-475F-8B5E-B5F903301E2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B7207C1E-FCCD-4CDF-9B44-D69AD029E5F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3C40014B-9265-4A27-8D49-55AA41CB180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E0B1EBA9-656C-4119-91BA-3C8EC95E956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03D2B7F0-6D06-41E0-AB3A-DD2694696D4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7C832878-B525-410D-B625-81F95942773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B6AF46D7-ED52-4696-8093-5CF564BB710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26888B05-C7FF-48B8-B692-A8262CB5CBB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E0E9B004-2E03-4206-96C7-FD391D601D4F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1</a:t>
            </a:r>
            <a:fld id="{3A443A17-C7B6-424F-A45A-A4DAA796433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56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157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58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7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0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l"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171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2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4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7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8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79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80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81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183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84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49185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49186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hr-HR"/>
          </a:p>
        </p:txBody>
      </p:sp>
      <p:sp>
        <p:nvSpPr>
          <p:cNvPr id="49187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hr-HR"/>
          </a:p>
        </p:txBody>
      </p:sp>
      <p:sp>
        <p:nvSpPr>
          <p:cNvPr id="49188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r>
              <a:rPr lang="hr-HR"/>
              <a:t>1</a:t>
            </a:r>
            <a:fld id="{02F376C0-071F-428F-A9E0-DC4F555FBC4C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8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1</a:t>
            </a:r>
            <a:fld id="{02F376C0-071F-428F-A9E0-DC4F555FBC4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28" y="428604"/>
            <a:ext cx="6253162" cy="2333625"/>
          </a:xfrm>
        </p:spPr>
        <p:txBody>
          <a:bodyPr/>
          <a:lstStyle/>
          <a:p>
            <a:pPr algn="ctr"/>
            <a:r>
              <a:rPr lang="hr-HR" dirty="0"/>
              <a:t>VASPITANJE U PORODICI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/>
              <a:t>RAVNODUŠAN STIL- PONAŠANJE DJETETA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258888" y="1916113"/>
            <a:ext cx="3527425" cy="3457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/>
              <a:t>PREVIŠE SLOBODE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000"/>
          </a:p>
          <a:p>
            <a:pPr>
              <a:lnSpc>
                <a:spcPct val="80000"/>
              </a:lnSpc>
            </a:pPr>
            <a:r>
              <a:rPr lang="hr-HR" sz="2000"/>
              <a:t>NEMA GRANICE IZMEĐU DOBRIH I LOŠIH POSTUPAKA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000"/>
          </a:p>
          <a:p>
            <a:pPr>
              <a:lnSpc>
                <a:spcPct val="80000"/>
              </a:lnSpc>
            </a:pPr>
            <a:r>
              <a:rPr lang="hr-HR" sz="2000"/>
              <a:t>EMCIONALNA HLADNOĆA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000"/>
          </a:p>
          <a:p>
            <a:pPr>
              <a:lnSpc>
                <a:spcPct val="80000"/>
              </a:lnSpc>
            </a:pPr>
            <a:r>
              <a:rPr lang="hr-HR" sz="2000"/>
              <a:t>DJETE NE OSJEĆA LJUBAV, SIGURNOST I ZAŠTITU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787900" y="1916113"/>
            <a:ext cx="4203700" cy="3457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/>
              <a:t>NESIGURNO I IZGUBLJENO DIJETE, IMPULSIVNOG PONAŠANJA, NAMETLJIVO </a:t>
            </a:r>
          </a:p>
          <a:p>
            <a:pPr>
              <a:lnSpc>
                <a:spcPct val="80000"/>
              </a:lnSpc>
            </a:pPr>
            <a:r>
              <a:rPr lang="hr-HR" sz="2000"/>
              <a:t>ASOCIJALNO</a:t>
            </a:r>
          </a:p>
          <a:p>
            <a:pPr>
              <a:lnSpc>
                <a:spcPct val="80000"/>
              </a:lnSpc>
            </a:pPr>
            <a:r>
              <a:rPr lang="hr-HR" sz="2000"/>
              <a:t>NEPOSLUŠNO, </a:t>
            </a:r>
          </a:p>
          <a:p>
            <a:pPr>
              <a:lnSpc>
                <a:spcPct val="80000"/>
              </a:lnSpc>
            </a:pPr>
            <a:r>
              <a:rPr lang="hr-HR" sz="2000"/>
              <a:t> NEMA GRANICA</a:t>
            </a:r>
          </a:p>
          <a:p>
            <a:pPr>
              <a:lnSpc>
                <a:spcPct val="80000"/>
              </a:lnSpc>
            </a:pPr>
            <a:r>
              <a:rPr lang="hr-HR" sz="2000"/>
              <a:t>ČESTO UPADAJU U LOŠE DRUŠTVO</a:t>
            </a:r>
          </a:p>
          <a:p>
            <a:pPr>
              <a:lnSpc>
                <a:spcPct val="80000"/>
              </a:lnSpc>
            </a:pPr>
            <a:r>
              <a:rPr lang="hr-HR" sz="2000"/>
              <a:t>NEPOŽELJNI OBLICI PONAŠANJA- DO OVISNIČKIH PONAŠANJA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968375"/>
          </a:xfrm>
        </p:spPr>
        <p:txBody>
          <a:bodyPr/>
          <a:lstStyle/>
          <a:p>
            <a:pPr algn="ctr"/>
            <a:r>
              <a:rPr lang="hr-HR" sz="2800"/>
              <a:t>DEMOKRATSKI STIL- PONAŠANJE DJETETA</a:t>
            </a:r>
            <a:r>
              <a:rPr lang="hr-HR"/>
              <a:t> 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r-HR" sz="1800"/>
              <a:t>ISKAZIVANJE OSJEĆAJA- TOPAO ODNOS</a:t>
            </a:r>
          </a:p>
          <a:p>
            <a:pPr>
              <a:lnSpc>
                <a:spcPct val="80000"/>
              </a:lnSpc>
            </a:pPr>
            <a:r>
              <a:rPr lang="hr-HR" sz="1800"/>
              <a:t>POSTOJE JASNE GRANICE</a:t>
            </a:r>
          </a:p>
          <a:p>
            <a:pPr>
              <a:lnSpc>
                <a:spcPct val="80000"/>
              </a:lnSpc>
            </a:pPr>
            <a:r>
              <a:rPr lang="hr-HR" sz="1800"/>
              <a:t>JASNA KOMUNIKACIJA</a:t>
            </a:r>
          </a:p>
          <a:p>
            <a:pPr>
              <a:lnSpc>
                <a:spcPct val="80000"/>
              </a:lnSpc>
            </a:pPr>
            <a:r>
              <a:rPr lang="hr-HR" sz="1800"/>
              <a:t>DIJETE SE UKLJUČUJE U ŽIVOT PORODICE</a:t>
            </a:r>
          </a:p>
          <a:p>
            <a:pPr>
              <a:lnSpc>
                <a:spcPct val="80000"/>
              </a:lnSpc>
            </a:pPr>
            <a:r>
              <a:rPr lang="hr-HR" sz="1800"/>
              <a:t>ODNOS SE TEMELJI NA NAGLAŠAVANJU POZITIBNIH STRANA DJETETA</a:t>
            </a:r>
          </a:p>
          <a:p>
            <a:pPr>
              <a:lnSpc>
                <a:spcPct val="80000"/>
              </a:lnSpc>
            </a:pPr>
            <a:r>
              <a:rPr lang="hr-HR" sz="1800"/>
              <a:t>ZAJEDNIČKI SE TRAŽE RJEŠENJA</a:t>
            </a:r>
          </a:p>
          <a:p>
            <a:pPr>
              <a:lnSpc>
                <a:spcPct val="80000"/>
              </a:lnSpc>
            </a:pPr>
            <a:r>
              <a:rPr lang="hr-HR" sz="1800"/>
              <a:t>KAZNA – SE DOŽIVLJAVA KAO POSLJEDICA KRŠENJA ZAJEDNIČKOG DOGOVORA I PRAVILA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r-HR" sz="1800"/>
              <a:t>DOBIJA PORUKE DA JE LJUDSKI POGRIJEŠITI</a:t>
            </a:r>
          </a:p>
          <a:p>
            <a:pPr>
              <a:lnSpc>
                <a:spcPct val="80000"/>
              </a:lnSpc>
            </a:pPr>
            <a:r>
              <a:rPr lang="hr-HR" sz="1800"/>
              <a:t>POSTOJI NAČIN KAKO POPRAVITI ODREĐENI ODNOS</a:t>
            </a:r>
          </a:p>
          <a:p>
            <a:pPr>
              <a:lnSpc>
                <a:spcPct val="80000"/>
              </a:lnSpc>
            </a:pPr>
            <a:r>
              <a:rPr lang="hr-HR" sz="1800"/>
              <a:t>RAZUMIJE TUĐE OSJEĆAJE I  POTREBE </a:t>
            </a:r>
          </a:p>
          <a:p>
            <a:pPr>
              <a:lnSpc>
                <a:spcPct val="80000"/>
              </a:lnSpc>
            </a:pPr>
            <a:r>
              <a:rPr lang="hr-HR" sz="1800"/>
              <a:t>PRIJATELJSKI SKLONA DRUGIMA</a:t>
            </a:r>
          </a:p>
          <a:p>
            <a:pPr>
              <a:lnSpc>
                <a:spcPct val="80000"/>
              </a:lnSpc>
            </a:pPr>
            <a:r>
              <a:rPr lang="hr-HR" sz="1800"/>
              <a:t>SAMOPOUZDANA I SAMOSTALNA DJECA</a:t>
            </a:r>
          </a:p>
          <a:p>
            <a:pPr>
              <a:lnSpc>
                <a:spcPct val="80000"/>
              </a:lnSpc>
            </a:pPr>
            <a:r>
              <a:rPr lang="hr-HR" sz="1800"/>
              <a:t>POSJEDUJU KONTROLU PONAŠANJA SKLADNO ZAHTJEVIMA SITUACIJE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895600" y="908050"/>
            <a:ext cx="51323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endParaRPr lang="en-US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214414" y="357166"/>
            <a:ext cx="7200900" cy="5616575"/>
          </a:xfrm>
        </p:spPr>
        <p:txBody>
          <a:bodyPr>
            <a:normAutofit fontScale="90000"/>
          </a:bodyPr>
          <a:lstStyle/>
          <a:p>
            <a:r>
              <a:rPr lang="hr-HR" sz="3200" b="1" i="1" dirty="0">
                <a:latin typeface="GoudyHandtooled BT" pitchFamily="82" charset="0"/>
              </a:rPr>
              <a:t/>
            </a:r>
            <a:br>
              <a:rPr lang="hr-HR" sz="3200" b="1" i="1" dirty="0">
                <a:latin typeface="GoudyHandtooled BT" pitchFamily="82" charset="0"/>
              </a:rPr>
            </a:br>
            <a:r>
              <a:rPr lang="hr-HR" sz="3200" b="1" i="1" dirty="0">
                <a:latin typeface="GoudyHandtooled BT" pitchFamily="82" charset="0"/>
              </a:rPr>
              <a:t/>
            </a:r>
            <a:br>
              <a:rPr lang="hr-HR" sz="3200" b="1" i="1" dirty="0">
                <a:latin typeface="GoudyHandtooled BT" pitchFamily="82" charset="0"/>
              </a:rPr>
            </a:br>
            <a:r>
              <a:rPr lang="hr-HR" sz="3200" b="1" i="1" dirty="0">
                <a:latin typeface="GoudyHandtooled BT" pitchFamily="82" charset="0"/>
              </a:rPr>
              <a:t/>
            </a:r>
            <a:br>
              <a:rPr lang="hr-HR" sz="3200" b="1" i="1" dirty="0">
                <a:latin typeface="GoudyHandtooled BT" pitchFamily="82" charset="0"/>
              </a:rPr>
            </a:br>
            <a:r>
              <a:rPr lang="hr-HR" sz="2400" b="1" i="1" dirty="0">
                <a:latin typeface="GoudyHandtooled BT" pitchFamily="82" charset="0"/>
              </a:rPr>
              <a:t>DJECA SU IZLOŽENA VASPITNIM UTICAJIMA ODRASLIH  I VRAĆAJU SVOJIM PONAŠANJEM UČINKE TOG VASPITANJA</a:t>
            </a:r>
            <a:r>
              <a:rPr lang="hr-HR" sz="3200" b="1" i="1" dirty="0">
                <a:latin typeface="GoudyHandtooled BT" pitchFamily="82" charset="0"/>
              </a:rPr>
              <a:t/>
            </a:r>
            <a:br>
              <a:rPr lang="hr-HR" sz="3200" b="1" i="1" dirty="0">
                <a:latin typeface="GoudyHandtooled BT" pitchFamily="82" charset="0"/>
              </a:rPr>
            </a:br>
            <a:r>
              <a:rPr lang="hr-HR" sz="3200" b="1" i="1" dirty="0">
                <a:latin typeface="GoudyHandtooled BT" pitchFamily="82" charset="0"/>
              </a:rPr>
              <a:t/>
            </a:r>
            <a:br>
              <a:rPr lang="hr-HR" sz="3200" b="1" i="1" dirty="0">
                <a:latin typeface="GoudyHandtooled BT" pitchFamily="82" charset="0"/>
              </a:rPr>
            </a:br>
            <a:r>
              <a:rPr lang="hr-HR" sz="2800" b="1" i="1" dirty="0">
                <a:latin typeface="GoudyHandtooled BT" pitchFamily="82" charset="0"/>
              </a:rPr>
              <a:t>DJECA NIKAD NISU</a:t>
            </a:r>
            <a:r>
              <a:rPr lang="hr-HR" sz="4000" b="1" i="1" dirty="0">
                <a:latin typeface="GoudyHandtooled BT" pitchFamily="82" charset="0"/>
              </a:rPr>
              <a:t> </a:t>
            </a:r>
            <a:r>
              <a:rPr lang="hr-HR" sz="2800" b="1" i="1" dirty="0">
                <a:latin typeface="GoudyHandtooled BT" pitchFamily="82" charset="0"/>
              </a:rPr>
              <a:t>BILA DOBRA U SLUŠANJU ODRASLIH, ALI NIKAD NISU PROPUSTILA  DA IH IMITIRAJU</a:t>
            </a:r>
            <a:br>
              <a:rPr lang="hr-HR" sz="2800" b="1" i="1" dirty="0">
                <a:latin typeface="GoudyHandtooled BT" pitchFamily="82" charset="0"/>
              </a:rPr>
            </a:br>
            <a:r>
              <a:rPr lang="hr-HR" sz="2800" b="1" i="1" dirty="0">
                <a:latin typeface="GoudyHandtooled BT" pitchFamily="82" charset="0"/>
              </a:rPr>
              <a:t/>
            </a:r>
            <a:br>
              <a:rPr lang="hr-HR" sz="2800" b="1" i="1" dirty="0">
                <a:latin typeface="GoudyHandtooled BT" pitchFamily="82" charset="0"/>
              </a:rPr>
            </a:br>
            <a:r>
              <a:rPr lang="hr-HR" sz="2800" b="1" i="1" dirty="0">
                <a:latin typeface="GoudyHandtooled BT" pitchFamily="82" charset="0"/>
              </a:rPr>
              <a:t>LJUBAV KOJA SE HRANI POKLONIMA UMIRE GLADNA</a:t>
            </a:r>
            <a:br>
              <a:rPr lang="hr-HR" sz="2800" b="1" i="1" dirty="0">
                <a:latin typeface="GoudyHandtooled BT" pitchFamily="82" charset="0"/>
              </a:rPr>
            </a:br>
            <a:r>
              <a:rPr lang="hr-HR" sz="4000" dirty="0"/>
              <a:t> </a:t>
            </a:r>
            <a:br>
              <a:rPr lang="hr-HR" sz="4000" dirty="0"/>
            </a:br>
            <a:endParaRPr lang="hr-HR" sz="4000" dirty="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258888" y="2781300"/>
            <a:ext cx="648176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9" name="Rectangle 15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536575"/>
          </a:xfrm>
        </p:spPr>
        <p:txBody>
          <a:bodyPr>
            <a:normAutofit fontScale="90000"/>
          </a:bodyPr>
          <a:lstStyle/>
          <a:p>
            <a:r>
              <a:rPr lang="hr-HR" sz="3200" b="1"/>
              <a:t>NE ZABORAVITE</a:t>
            </a:r>
          </a:p>
        </p:txBody>
      </p:sp>
      <p:pic>
        <p:nvPicPr>
          <p:cNvPr id="88082" name="Picture 18" descr="MPj0439315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484313"/>
            <a:ext cx="3240088" cy="4714875"/>
          </a:xfrm>
          <a:ln/>
        </p:spPr>
      </p:pic>
      <p:sp>
        <p:nvSpPr>
          <p:cNvPr id="88081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5364163" y="1412875"/>
            <a:ext cx="3529012" cy="4826000"/>
          </a:xfrm>
        </p:spPr>
        <p:txBody>
          <a:bodyPr/>
          <a:lstStyle/>
          <a:p>
            <a:r>
              <a:rPr lang="hr-HR" sz="2400"/>
              <a:t>RODITELJSTVO JE NIZ POKUŠAJA I POGREŠAKA. </a:t>
            </a:r>
          </a:p>
          <a:p>
            <a:r>
              <a:rPr lang="hr-HR" sz="2400"/>
              <a:t>NA POGREŠKAMA SE UČI.</a:t>
            </a:r>
          </a:p>
          <a:p>
            <a:r>
              <a:rPr lang="hr-HR" sz="2400"/>
              <a:t>NE ODUSTAJTE! BUDITE USTRAJNI!</a:t>
            </a:r>
          </a:p>
          <a:p>
            <a:r>
              <a:rPr lang="hr-HR" sz="2400"/>
              <a:t>VAŠA DJECA TREBAJU VAŠU SNAGU</a:t>
            </a:r>
          </a:p>
          <a:p>
            <a:pPr>
              <a:buFont typeface="Wingdings" pitchFamily="2" charset="2"/>
              <a:buNone/>
            </a:pPr>
            <a:endParaRPr lang="hr-HR" sz="2400"/>
          </a:p>
          <a:p>
            <a:pPr>
              <a:buFont typeface="Wingdings" pitchFamily="2" charset="2"/>
              <a:buNone/>
            </a:pPr>
            <a:endParaRPr lang="hr-HR" sz="240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83188" y="765175"/>
            <a:ext cx="3960812" cy="5434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400"/>
              <a:t>ZABAVLJAJTE SE I  IGRAJTE SA DJECOM. JEDNOG ĆE DANA OTIĆI S PRIJATELJIMA I MOLI ĆETE IH ZA DRUŠTVO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2400"/>
          </a:p>
          <a:p>
            <a:pPr>
              <a:lnSpc>
                <a:spcPct val="80000"/>
              </a:lnSpc>
            </a:pPr>
            <a:r>
              <a:rPr lang="hr-HR" sz="2400"/>
              <a:t>ISKLJUČITE TELEVIZOR I ČITAJTE. ČITATI, RAZGOVARATI, HODATI I IGRATI SE MNOGO JE ZABAVNIJE OD TV ILI KOMPJUTERSKE HIPNOZE</a:t>
            </a:r>
          </a:p>
        </p:txBody>
      </p:sp>
      <p:pic>
        <p:nvPicPr>
          <p:cNvPr id="101385" name="Picture 9" descr="MCj0435055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644900"/>
            <a:ext cx="3384550" cy="3024188"/>
          </a:xfrm>
          <a:noFill/>
          <a:ln/>
        </p:spPr>
      </p:pic>
      <p:pic>
        <p:nvPicPr>
          <p:cNvPr id="101389" name="Picture 13" descr="MPj0422783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93713"/>
            <a:ext cx="3384550" cy="3079750"/>
          </a:xfrm>
          <a:noFill/>
          <a:ln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endParaRPr lang="hr-HR" sz="1600" dirty="0"/>
          </a:p>
          <a:p>
            <a:pPr>
              <a:lnSpc>
                <a:spcPct val="80000"/>
              </a:lnSpc>
            </a:pPr>
            <a:r>
              <a:rPr lang="hr-HR" sz="1600" dirty="0"/>
              <a:t>POŠTUJE SVOJE RODITELJE 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GRADI VLASTITU PORODICU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NE OČEKUJE OD DJETETA DA ONO  ZADOVOLJI  NEZADOVOLJENE AMBICIJE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GRADI ZDRAVE ODNOSE SA  DJETETOM 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ATMOSFERA  I </a:t>
            </a:r>
            <a:r>
              <a:rPr lang="hr-HR" sz="1600" dirty="0" smtClean="0"/>
              <a:t> </a:t>
            </a:r>
            <a:r>
              <a:rPr lang="sr-Latn-BA" sz="1600" dirty="0" smtClean="0"/>
              <a:t>ODNOSI</a:t>
            </a:r>
            <a:r>
              <a:rPr lang="hr-HR" sz="1600" dirty="0" smtClean="0"/>
              <a:t> </a:t>
            </a:r>
            <a:r>
              <a:rPr lang="hr-HR" sz="1600" dirty="0"/>
              <a:t>U  PORODICI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VAŽAN ČINILAC NEVERBALNE PORUKE 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DOSLJEDAN JE 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POSTAVLJA GRANICE I PRAVILA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ZNA SVOJE DIJETE PODUČITI DJELOTVORNOM PONAŠANJU KADA ONO NAIĐE NA PROBLEM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UČI GA DA SVAKO PONAŠANJE IMA SVOJE POSLJEDICE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PRIPREMA SVOJE DIJETE ZA BUDUĆNOST</a:t>
            </a:r>
          </a:p>
          <a:p>
            <a:pPr>
              <a:lnSpc>
                <a:spcPct val="80000"/>
              </a:lnSpc>
            </a:pPr>
            <a:r>
              <a:rPr lang="hr-HR" sz="1600" dirty="0"/>
              <a:t>POMAŽE DJETETU U RAZVOJU VLASTITE LIČNOSTI, SAMOPOUZDANJA………..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z="4000" dirty="0"/>
              <a:t/>
            </a:r>
            <a:br>
              <a:rPr lang="hr-HR" sz="4000" dirty="0"/>
            </a:br>
            <a:r>
              <a:rPr lang="hr-HR" sz="3200" b="1" dirty="0"/>
              <a:t>ODGOVORAN RODITELJ</a:t>
            </a:r>
            <a:r>
              <a:rPr lang="hr-HR" sz="4000" dirty="0"/>
              <a:t/>
            </a:r>
            <a:br>
              <a:rPr lang="hr-HR" sz="4000" dirty="0"/>
            </a:br>
            <a:endParaRPr lang="hr-HR" sz="40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491412" cy="1081088"/>
          </a:xfrm>
        </p:spPr>
        <p:txBody>
          <a:bodyPr>
            <a:normAutofit fontScale="90000"/>
          </a:bodyPr>
          <a:lstStyle/>
          <a:p>
            <a:r>
              <a:rPr lang="hr-HR" sz="4000"/>
              <a:t>VASPITANJE POČINJE U        			PORODICI</a:t>
            </a:r>
          </a:p>
        </p:txBody>
      </p:sp>
      <p:pic>
        <p:nvPicPr>
          <p:cNvPr id="35849" name="Picture 9" descr="pinguins-full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3079">
            <a:off x="1184275" y="1195388"/>
            <a:ext cx="3455988" cy="5402262"/>
          </a:xfrm>
        </p:spPr>
      </p:pic>
      <p:sp>
        <p:nvSpPr>
          <p:cNvPr id="358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524000"/>
            <a:ext cx="4203700" cy="4714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1800"/>
              <a:t>DIJETE GLEDA NA ŽIVOT KROZ PRIZMU PORODIČNOG ŽIVOTA</a:t>
            </a:r>
          </a:p>
          <a:p>
            <a:pPr>
              <a:lnSpc>
                <a:spcPct val="80000"/>
              </a:lnSpc>
            </a:pPr>
            <a:r>
              <a:rPr lang="hr-HR" sz="1800"/>
              <a:t>PORODICA MU JE OGLEDALO ŽIVOTA</a:t>
            </a:r>
          </a:p>
          <a:p>
            <a:pPr>
              <a:lnSpc>
                <a:spcPct val="80000"/>
              </a:lnSpc>
            </a:pPr>
            <a:r>
              <a:rPr lang="hr-HR" sz="1800"/>
              <a:t>ČINI PRVE ŽIVOTNE KORAKE</a:t>
            </a:r>
          </a:p>
          <a:p>
            <a:pPr>
              <a:lnSpc>
                <a:spcPct val="80000"/>
              </a:lnSpc>
            </a:pPr>
            <a:r>
              <a:rPr lang="hr-HR" sz="1800"/>
              <a:t>ZAPOČINJE PROCES SOCIJALIZACIJE </a:t>
            </a:r>
          </a:p>
          <a:p>
            <a:pPr>
              <a:lnSpc>
                <a:spcPct val="80000"/>
              </a:lnSpc>
            </a:pPr>
            <a:r>
              <a:rPr lang="hr-HR" sz="1800"/>
              <a:t>USPOSTAVA PRVIH KONAKATA</a:t>
            </a:r>
          </a:p>
          <a:p>
            <a:pPr>
              <a:lnSpc>
                <a:spcPct val="80000"/>
              </a:lnSpc>
            </a:pPr>
            <a:r>
              <a:rPr lang="hr-HR" sz="1800"/>
              <a:t>UČI SE KOMUNICIRATI</a:t>
            </a:r>
          </a:p>
          <a:p>
            <a:pPr>
              <a:lnSpc>
                <a:spcPct val="80000"/>
              </a:lnSpc>
            </a:pPr>
            <a:r>
              <a:rPr lang="hr-HR" sz="1800"/>
              <a:t>PRIHVATA NAVIKE KULTURNOG PONAŠANJA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1800"/>
          </a:p>
          <a:p>
            <a:pPr>
              <a:lnSpc>
                <a:spcPct val="80000"/>
              </a:lnSpc>
            </a:pPr>
            <a:r>
              <a:rPr lang="hr-HR" sz="1800"/>
              <a:t>SKLADAN I URAVOTEŽEN PORODIČNI ŽIVOT. MEĐUSOBNA LJUBAV I POVJERENJE POZITIVNO DJELUJU NA OBLIKOVANJE LIČNOSTI DJETETA I RAZVOJ SAMOPOUZDANJA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/>
              <a:t>KOMUNIKACIJA U PORODICI</a:t>
            </a:r>
          </a:p>
        </p:txBody>
      </p:sp>
      <p:sp>
        <p:nvSpPr>
          <p:cNvPr id="42010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412875"/>
            <a:ext cx="3668712" cy="4754563"/>
          </a:xfrm>
        </p:spPr>
        <p:txBody>
          <a:bodyPr>
            <a:normAutofit lnSpcReduction="10000"/>
          </a:bodyPr>
          <a:lstStyle/>
          <a:p>
            <a:r>
              <a:rPr lang="hr-HR" sz="2000"/>
              <a:t>NAČIN NA KOJI RAZGOVARAMO MEĐUSOBNO</a:t>
            </a:r>
          </a:p>
          <a:p>
            <a:r>
              <a:rPr lang="hr-HR" sz="2000"/>
              <a:t>VAŽNO JE MEĐUSOBNO POŠTOVANJE, UVAŽAVANJE  I POVJERENJE</a:t>
            </a:r>
          </a:p>
          <a:p>
            <a:r>
              <a:rPr lang="hr-HR" sz="2000"/>
              <a:t>NEVERBALNIE PORUKE KOJE ŠALJEMO</a:t>
            </a:r>
          </a:p>
          <a:p>
            <a:pPr>
              <a:buFont typeface="Wingdings" pitchFamily="2" charset="2"/>
              <a:buNone/>
            </a:pPr>
            <a:r>
              <a:rPr lang="hr-HR" sz="2000"/>
              <a:t>    /IZRAZ  LICA MIMIKA, GESTE/</a:t>
            </a:r>
          </a:p>
          <a:p>
            <a:r>
              <a:rPr lang="hr-HR" sz="2000"/>
              <a:t>ISTICANJE ŽIVOTNIH I PORODIČNIH VREDNOSTI, ETIČNOST,</a:t>
            </a:r>
          </a:p>
          <a:p>
            <a:pPr>
              <a:buFont typeface="Wingdings" pitchFamily="2" charset="2"/>
              <a:buNone/>
            </a:pPr>
            <a:r>
              <a:rPr lang="hr-HR" sz="2000"/>
              <a:t>     DUHOVNOST</a:t>
            </a:r>
          </a:p>
        </p:txBody>
      </p:sp>
      <p:pic>
        <p:nvPicPr>
          <p:cNvPr id="42002" name="Picture 18" descr="MPj0422789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484313"/>
            <a:ext cx="3987800" cy="4232275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6867525" cy="1081087"/>
          </a:xfrm>
        </p:spPr>
        <p:txBody>
          <a:bodyPr>
            <a:normAutofit fontScale="90000"/>
          </a:bodyPr>
          <a:lstStyle/>
          <a:p>
            <a:pPr algn="ctr"/>
            <a:r>
              <a:rPr lang="hr-HR" sz="4000" dirty="0"/>
              <a:t>DOBRA – LOŠA KOMUNIKACIJA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sz="2400"/>
              <a:t> </a:t>
            </a:r>
          </a:p>
          <a:p>
            <a:pPr>
              <a:lnSpc>
                <a:spcPct val="80000"/>
              </a:lnSpc>
            </a:pPr>
            <a:r>
              <a:rPr lang="hr-HR" sz="2400"/>
              <a:t>UMJEĆE SLUŠANA</a:t>
            </a:r>
          </a:p>
          <a:p>
            <a:pPr>
              <a:lnSpc>
                <a:spcPct val="80000"/>
              </a:lnSpc>
            </a:pPr>
            <a:r>
              <a:rPr lang="hr-HR" sz="2400"/>
              <a:t>POŠTOVANJE I POVJERENJE</a:t>
            </a:r>
          </a:p>
          <a:p>
            <a:pPr>
              <a:lnSpc>
                <a:spcPct val="80000"/>
              </a:lnSpc>
            </a:pPr>
            <a:r>
              <a:rPr lang="hr-HR" sz="2400"/>
              <a:t>OTVORENOST I ISKRENOST</a:t>
            </a:r>
          </a:p>
          <a:p>
            <a:pPr>
              <a:lnSpc>
                <a:spcPct val="80000"/>
              </a:lnSpc>
            </a:pPr>
            <a:r>
              <a:rPr lang="hr-HR" sz="2400"/>
              <a:t>ZAHVALNOST</a:t>
            </a:r>
          </a:p>
          <a:p>
            <a:pPr>
              <a:lnSpc>
                <a:spcPct val="80000"/>
              </a:lnSpc>
            </a:pPr>
            <a:r>
              <a:rPr lang="hr-HR" sz="2400"/>
              <a:t>OHRABRENJE</a:t>
            </a:r>
          </a:p>
          <a:p>
            <a:pPr>
              <a:lnSpc>
                <a:spcPct val="80000"/>
              </a:lnSpc>
            </a:pPr>
            <a:r>
              <a:rPr lang="hr-HR" sz="2400"/>
              <a:t>ZANIMANJE ZA OPŠTE DOBRO SVAKOG ČLANA PORODICE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hr-HR" sz="2400"/>
              <a:t>ČESTE SVAĐE</a:t>
            </a:r>
          </a:p>
          <a:p>
            <a:pPr>
              <a:lnSpc>
                <a:spcPct val="80000"/>
              </a:lnSpc>
            </a:pPr>
            <a:r>
              <a:rPr lang="hr-HR" sz="2400"/>
              <a:t>NAPETE I NEJASNE SITUACIJE</a:t>
            </a:r>
          </a:p>
          <a:p>
            <a:pPr>
              <a:lnSpc>
                <a:spcPct val="80000"/>
              </a:lnSpc>
            </a:pPr>
            <a:r>
              <a:rPr lang="hr-HR" sz="2400"/>
              <a:t>NERAZUMIJEVANJE</a:t>
            </a:r>
          </a:p>
          <a:p>
            <a:pPr>
              <a:lnSpc>
                <a:spcPct val="80000"/>
              </a:lnSpc>
            </a:pPr>
            <a:r>
              <a:rPr lang="hr-HR" sz="2400"/>
              <a:t>SLANJE NEJASNIH I DUPLIH PORUKA</a:t>
            </a:r>
          </a:p>
          <a:p>
            <a:pPr>
              <a:lnSpc>
                <a:spcPct val="80000"/>
              </a:lnSpc>
            </a:pPr>
            <a:r>
              <a:rPr lang="hr-HR" sz="2400"/>
              <a:t>PREDAVANJA, PROPOVJEDI, MORALIZIRANJE</a:t>
            </a:r>
          </a:p>
          <a:p>
            <a:pPr>
              <a:lnSpc>
                <a:spcPct val="80000"/>
              </a:lnSpc>
            </a:pPr>
            <a:r>
              <a:rPr lang="hr-HR" sz="2400"/>
              <a:t>PRIJETNJE</a:t>
            </a:r>
          </a:p>
          <a:p>
            <a:pPr>
              <a:lnSpc>
                <a:spcPct val="80000"/>
              </a:lnSpc>
            </a:pPr>
            <a:r>
              <a:rPr lang="hr-HR" sz="2400"/>
              <a:t>NEUJEDNAČENOST VASPITNIH POSTUPAKA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ODNOS RODITELJ- DIJETE</a:t>
            </a: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1484313"/>
            <a:ext cx="4032250" cy="51133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400"/>
              <a:t>VRLO VAŽAN OSJEĆAJ POVJERENJA, SIGURNOSTI, POŠTOVANJA,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400"/>
              <a:t>    POVEZANOSTI I ZAJEDNIŠTVA</a:t>
            </a:r>
          </a:p>
          <a:p>
            <a:pPr>
              <a:lnSpc>
                <a:spcPct val="90000"/>
              </a:lnSpc>
            </a:pPr>
            <a:r>
              <a:rPr lang="hr-HR" sz="2400"/>
              <a:t>STIL VASPITANJA, ODREĐUJE TON , ATMOSFERU, OZRAČJE I  AUTORITET U PORODICI </a:t>
            </a:r>
          </a:p>
          <a:p>
            <a:pPr>
              <a:lnSpc>
                <a:spcPct val="90000"/>
              </a:lnSpc>
            </a:pPr>
            <a:r>
              <a:rPr lang="hr-HR" sz="2400"/>
              <a:t>ODGOVORNI ODRASLI</a:t>
            </a:r>
            <a:r>
              <a:rPr lang="hr-HR" sz="280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800"/>
          </a:p>
        </p:txBody>
      </p:sp>
      <p:pic>
        <p:nvPicPr>
          <p:cNvPr id="51204" name="Picture 4" descr="MPj04393330000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5486876" y="1524000"/>
            <a:ext cx="3339147" cy="4714875"/>
          </a:xfrm>
          <a:noFill/>
          <a:ln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/>
              <a:t>VASPITNI STILOVI RODITELJA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r-HR" sz="2000"/>
              <a:t>AUTORITARNI – TRADICIONALNI  </a:t>
            </a:r>
          </a:p>
          <a:p>
            <a:pPr>
              <a:lnSpc>
                <a:spcPct val="90000"/>
              </a:lnSpc>
            </a:pPr>
            <a:endParaRPr lang="hr-HR" sz="2000"/>
          </a:p>
          <a:p>
            <a:pPr>
              <a:lnSpc>
                <a:spcPct val="90000"/>
              </a:lnSpc>
            </a:pPr>
            <a:r>
              <a:rPr lang="hr-HR" sz="2000"/>
              <a:t>HIPERPROTEKTIVAN – PREZAŠTITNIČKI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000"/>
              <a:t> </a:t>
            </a:r>
          </a:p>
          <a:p>
            <a:pPr>
              <a:lnSpc>
                <a:spcPct val="90000"/>
              </a:lnSpc>
            </a:pPr>
            <a:r>
              <a:rPr lang="hr-HR" sz="2000"/>
              <a:t>POPUSTLJIVI- RAVNODUŠAN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000"/>
          </a:p>
          <a:p>
            <a:pPr>
              <a:lnSpc>
                <a:spcPct val="90000"/>
              </a:lnSpc>
            </a:pPr>
            <a:r>
              <a:rPr lang="hr-HR" sz="2000"/>
              <a:t>DEMOKRATSKI – URAVNOTEŽEN,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000"/>
          </a:p>
        </p:txBody>
      </p:sp>
      <p:pic>
        <p:nvPicPr>
          <p:cNvPr id="69645" name="Picture 13" descr="MCj0435596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4888" y="1412875"/>
            <a:ext cx="1963737" cy="1533525"/>
          </a:xfrm>
          <a:noFill/>
          <a:ln/>
        </p:spPr>
      </p:pic>
      <p:pic>
        <p:nvPicPr>
          <p:cNvPr id="69649" name="Picture 17" descr="MCj0435598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795963" y="3716338"/>
            <a:ext cx="2232025" cy="1755775"/>
          </a:xfrm>
          <a:noFill/>
          <a:ln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1039813"/>
          </a:xfrm>
        </p:spPr>
        <p:txBody>
          <a:bodyPr>
            <a:normAutofit fontScale="90000"/>
          </a:bodyPr>
          <a:lstStyle/>
          <a:p>
            <a:pPr algn="ctr"/>
            <a:r>
              <a:rPr lang="hr-HR" sz="3200"/>
              <a:t>AUTORITARNI STIL-PONAŠANJE  DJETETA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258888" y="1484313"/>
            <a:ext cx="3668712" cy="4714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000"/>
              <a:t>TRADICONALNI STIL</a:t>
            </a:r>
          </a:p>
          <a:p>
            <a:pPr>
              <a:lnSpc>
                <a:spcPct val="90000"/>
              </a:lnSpc>
            </a:pPr>
            <a:r>
              <a:rPr lang="hr-HR" sz="2000"/>
              <a:t>NAGLAŠEN AUTORITET OCA</a:t>
            </a:r>
          </a:p>
          <a:p>
            <a:pPr>
              <a:lnSpc>
                <a:spcPct val="90000"/>
              </a:lnSpc>
            </a:pPr>
            <a:r>
              <a:rPr lang="hr-HR" sz="2000"/>
              <a:t>HLADNA VASPITNA ATMOSFERA KOMUNIKACIJA - ZAPOVIJED</a:t>
            </a:r>
          </a:p>
          <a:p>
            <a:pPr>
              <a:lnSpc>
                <a:spcPct val="90000"/>
              </a:lnSpc>
            </a:pPr>
            <a:r>
              <a:rPr lang="hr-HR" sz="2000"/>
              <a:t>VELIKA OČEKIVANJA </a:t>
            </a:r>
          </a:p>
          <a:p>
            <a:pPr>
              <a:lnSpc>
                <a:spcPct val="90000"/>
              </a:lnSpc>
            </a:pPr>
            <a:r>
              <a:rPr lang="hr-HR" sz="2000"/>
              <a:t>PRISUTNA FIZIČKA KAZNA</a:t>
            </a:r>
          </a:p>
          <a:p>
            <a:pPr>
              <a:lnSpc>
                <a:spcPct val="90000"/>
              </a:lnSpc>
            </a:pPr>
            <a:r>
              <a:rPr lang="hr-HR" sz="2000"/>
              <a:t>DIJETE SE KRITIKUJE, ZASTRAŠUJE,</a:t>
            </a:r>
          </a:p>
          <a:p>
            <a:pPr>
              <a:lnSpc>
                <a:spcPct val="90000"/>
              </a:lnSpc>
            </a:pPr>
            <a:r>
              <a:rPr lang="hr-HR" sz="2000"/>
              <a:t>ISTIČU SE NEGATINE STRANE DJETETA </a:t>
            </a:r>
          </a:p>
          <a:p>
            <a:pPr>
              <a:lnSpc>
                <a:spcPct val="90000"/>
              </a:lnSpc>
            </a:pPr>
            <a:r>
              <a:rPr lang="hr-HR" sz="2000"/>
              <a:t>DOSLJEDNOST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r-HR" sz="2000"/>
              <a:t>KUĆI MIRNA POSLUŠNA- VANI BUNTOVNA</a:t>
            </a:r>
          </a:p>
          <a:p>
            <a:pPr>
              <a:lnSpc>
                <a:spcPct val="90000"/>
              </a:lnSpc>
            </a:pPr>
            <a:r>
              <a:rPr lang="hr-HR" sz="2000"/>
              <a:t>PREMA VRŠNJACIMA NETOLERANTNA</a:t>
            </a:r>
          </a:p>
          <a:p>
            <a:pPr>
              <a:lnSpc>
                <a:spcPct val="90000"/>
              </a:lnSpc>
            </a:pPr>
            <a:r>
              <a:rPr lang="hr-HR" sz="2000"/>
              <a:t>USTRAŠENA DJECA</a:t>
            </a:r>
          </a:p>
          <a:p>
            <a:pPr>
              <a:lnSpc>
                <a:spcPct val="90000"/>
              </a:lnSpc>
            </a:pPr>
            <a:r>
              <a:rPr lang="hr-HR" sz="2000"/>
              <a:t>TEŠKO SE UKLAPAJU U ZAJEDNICU</a:t>
            </a:r>
          </a:p>
          <a:p>
            <a:pPr>
              <a:lnSpc>
                <a:spcPct val="90000"/>
              </a:lnSpc>
            </a:pPr>
            <a:r>
              <a:rPr lang="hr-HR" sz="2000"/>
              <a:t>NEMAJU  POVJERENJA U DRUGE</a:t>
            </a:r>
          </a:p>
          <a:p>
            <a:pPr>
              <a:lnSpc>
                <a:spcPct val="90000"/>
              </a:lnSpc>
            </a:pPr>
            <a:r>
              <a:rPr lang="hr-HR" sz="2000"/>
              <a:t>NISKOG SAMOPOŠTOVANJA, LOŠE SLIKE O SEBI</a:t>
            </a:r>
          </a:p>
          <a:p>
            <a:pPr>
              <a:lnSpc>
                <a:spcPct val="90000"/>
              </a:lnSpc>
            </a:pPr>
            <a:endParaRPr lang="hr-HR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419975" cy="1295400"/>
          </a:xfrm>
        </p:spPr>
        <p:txBody>
          <a:bodyPr/>
          <a:lstStyle/>
          <a:p>
            <a:pPr algn="ctr"/>
            <a:r>
              <a:rPr lang="hr-HR" sz="3200"/>
              <a:t>HIPERPROTEKTIVAN STIL – PONAŠANJE DJETETA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258888" y="1341438"/>
            <a:ext cx="3889375" cy="4714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sz="2400"/>
              <a:t>PRISUTNO IZRAŽAVANJE OSJEĆAJA PREMA DJETETU, ALI NAGLAŠENA MOĆ RODITELJA</a:t>
            </a:r>
          </a:p>
          <a:p>
            <a:pPr>
              <a:lnSpc>
                <a:spcPct val="90000"/>
              </a:lnSpc>
            </a:pPr>
            <a:r>
              <a:rPr lang="hr-HR" sz="2400"/>
              <a:t>PRETJERANO ZAŠTITNIČKI ODNOS</a:t>
            </a:r>
          </a:p>
          <a:p>
            <a:pPr>
              <a:lnSpc>
                <a:spcPct val="90000"/>
              </a:lnSpc>
            </a:pPr>
            <a:r>
              <a:rPr lang="hr-HR" sz="2400"/>
              <a:t>NEPRESTALNA KONTROLA DJETETA I PONAŠANJA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sz="2400"/>
              <a:t>“Volim te ako si dobar i slušaš “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321300" y="1628775"/>
            <a:ext cx="3670300" cy="4610100"/>
          </a:xfrm>
        </p:spPr>
        <p:txBody>
          <a:bodyPr/>
          <a:lstStyle/>
          <a:p>
            <a:r>
              <a:rPr lang="hr-HR" sz="2000"/>
              <a:t>DJECA SE TEŠKO OSAMOSTALJUJU</a:t>
            </a:r>
          </a:p>
          <a:p>
            <a:r>
              <a:rPr lang="hr-HR" sz="2000"/>
              <a:t>TOKOM ODRASTANJE UVIJEK TRAŽE RODITELJSKI SAVJET</a:t>
            </a:r>
          </a:p>
          <a:p>
            <a:r>
              <a:rPr lang="hr-HR" sz="2000"/>
              <a:t>PREOSJETLIVA DJECA</a:t>
            </a:r>
          </a:p>
        </p:txBody>
      </p:sp>
      <p:pic>
        <p:nvPicPr>
          <p:cNvPr id="73737" name="Picture 9" descr="MCj043460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4437063"/>
            <a:ext cx="3527425" cy="19097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GOJ U OBITELJI">
  <a:themeElements>
    <a:clrScheme name="ODGOJ U OBITELJI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ODGOJ U OBITELJI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DGOJ U OBITELJI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DGOJ U OBITELJI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DGOJ U OBITELJI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ODGOJ U OBITELJI</Template>
  <TotalTime>55</TotalTime>
  <Words>538</Words>
  <Application>Microsoft Office PowerPoint</Application>
  <PresentationFormat>On-screen Show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ODGOJ U OBITELJI</vt:lpstr>
      <vt:lpstr>Paper</vt:lpstr>
      <vt:lpstr>VASPITANJE U PORODICI</vt:lpstr>
      <vt:lpstr> ODGOVORAN RODITELJ </vt:lpstr>
      <vt:lpstr>VASPITANJE POČINJE U           PORODICI</vt:lpstr>
      <vt:lpstr>KOMUNIKACIJA U PORODICI</vt:lpstr>
      <vt:lpstr>DOBRA – LOŠA KOMUNIKACIJA</vt:lpstr>
      <vt:lpstr>ODNOS RODITELJ- DIJETE</vt:lpstr>
      <vt:lpstr>VASPITNI STILOVI RODITELJA</vt:lpstr>
      <vt:lpstr>AUTORITARNI STIL-PONAŠANJE  DJETETA</vt:lpstr>
      <vt:lpstr>HIPERPROTEKTIVAN STIL – PONAŠANJE DJETETA</vt:lpstr>
      <vt:lpstr>RAVNODUŠAN STIL- PONAŠANJE DJETETA</vt:lpstr>
      <vt:lpstr>DEMOKRATSKI STIL- PONAŠANJE DJETETA </vt:lpstr>
      <vt:lpstr>   DJECA SU IZLOŽENA VASPITNIM UTICAJIMA ODRASLIH  I VRAĆAJU SVOJIM PONAŠANJEM UČINKE TOG VASPITANJA  DJECA NIKAD NISU BILA DOBRA U SLUŠANJU ODRASLIH, ALI NIKAD NISU PROPUSTILA  DA IH IMITIRAJU  LJUBAV KOJA SE HRANI POKLONIMA UMIRE GLADNA   </vt:lpstr>
      <vt:lpstr>NE ZABORAVITE</vt:lpstr>
      <vt:lpstr>Slide 14</vt:lpstr>
    </vt:vector>
  </TitlesOfParts>
  <Company>VBD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VASPITANJE U PORODICI</dc:title>
  <dc:creator>Trecaosnovna</dc:creator>
  <cp:lastModifiedBy>OS Kozarska Djeca</cp:lastModifiedBy>
  <cp:revision>8</cp:revision>
  <dcterms:created xsi:type="dcterms:W3CDTF">2010-02-15T14:16:41Z</dcterms:created>
  <dcterms:modified xsi:type="dcterms:W3CDTF">2017-10-09T11:27:44Z</dcterms:modified>
</cp:coreProperties>
</file>