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 id="267"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2F7FA4-8AE8-4F14-8D67-7412AD7FFC5F}" type="datetimeFigureOut">
              <a:rPr lang="en-US" smtClean="0"/>
              <a:pPr/>
              <a:t>10/27/2017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35389C-6D36-4F06-A394-110B32E8EDEC}" type="slidenum">
              <a:rPr lang="en-US" smtClean="0"/>
              <a:pPr/>
              <a:t>‹#›</a:t>
            </a:fld>
            <a:endParaRPr lang="en-US"/>
          </a:p>
        </p:txBody>
      </p:sp>
    </p:spTree>
  </p:cSld>
  <p:clrMapOvr>
    <a:masterClrMapping/>
  </p:clrMapOvr>
  <p:transition spd="slow">
    <p:wipe dir="r"/>
    <p:sndAc>
      <p:stSnd>
        <p:snd r:embed="rId1" name="explod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2F7FA4-8AE8-4F14-8D67-7412AD7FFC5F}" type="datetimeFigureOut">
              <a:rPr lang="en-US" smtClean="0"/>
              <a:pPr/>
              <a:t>10/27/2017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35389C-6D36-4F06-A394-110B32E8EDE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r"/>
    <p:sndAc>
      <p:stSnd>
        <p:snd r:embed="rId13" name="explod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5.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bs-Cyrl-BA" dirty="0" smtClean="0">
                <a:solidFill>
                  <a:schemeClr val="bg1"/>
                </a:solidFill>
                <a:latin typeface="Garamond" pitchFamily="18" charset="0"/>
              </a:rPr>
              <a:t>Представа</a:t>
            </a:r>
            <a:br>
              <a:rPr lang="bs-Cyrl-BA" dirty="0" smtClean="0">
                <a:solidFill>
                  <a:schemeClr val="bg1"/>
                </a:solidFill>
                <a:latin typeface="Garamond" pitchFamily="18" charset="0"/>
              </a:rPr>
            </a:br>
            <a:r>
              <a:rPr lang="bs-Cyrl-BA" dirty="0">
                <a:solidFill>
                  <a:schemeClr val="bg1"/>
                </a:solidFill>
                <a:latin typeface="Garamond" pitchFamily="18" charset="0"/>
              </a:rPr>
              <a:t/>
            </a:r>
            <a:br>
              <a:rPr lang="bs-Cyrl-BA" dirty="0">
                <a:solidFill>
                  <a:schemeClr val="bg1"/>
                </a:solidFill>
                <a:latin typeface="Garamond" pitchFamily="18" charset="0"/>
              </a:rPr>
            </a:br>
            <a:r>
              <a:rPr lang="bs-Cyrl-BA" dirty="0" smtClean="0">
                <a:solidFill>
                  <a:schemeClr val="bg1"/>
                </a:solidFill>
                <a:latin typeface="Garamond" pitchFamily="18" charset="0"/>
              </a:rPr>
              <a:t/>
            </a:r>
            <a:br>
              <a:rPr lang="bs-Cyrl-BA" dirty="0" smtClean="0">
                <a:solidFill>
                  <a:schemeClr val="bg1"/>
                </a:solidFill>
                <a:latin typeface="Garamond" pitchFamily="18" charset="0"/>
              </a:rPr>
            </a:br>
            <a:r>
              <a:rPr lang="bs-Cyrl-BA" sz="10700" dirty="0" smtClean="0">
                <a:solidFill>
                  <a:schemeClr val="bg1"/>
                </a:solidFill>
                <a:latin typeface="Garamond" pitchFamily="18" charset="0"/>
              </a:rPr>
              <a:t>ГРЕШКА</a:t>
            </a:r>
            <a:br>
              <a:rPr lang="bs-Cyrl-BA" sz="10700" dirty="0" smtClean="0">
                <a:solidFill>
                  <a:schemeClr val="bg1"/>
                </a:solidFill>
                <a:latin typeface="Garamond" pitchFamily="18" charset="0"/>
              </a:rPr>
            </a:br>
            <a:endParaRPr lang="en-US" sz="10700" dirty="0">
              <a:solidFill>
                <a:schemeClr val="bg1"/>
              </a:solidFill>
              <a:latin typeface="Garamond" pitchFamily="18" charset="0"/>
            </a:endParaRPr>
          </a:p>
        </p:txBody>
      </p:sp>
      <p:sp>
        <p:nvSpPr>
          <p:cNvPr id="3" name="Subtitle 2"/>
          <p:cNvSpPr>
            <a:spLocks noGrp="1"/>
          </p:cNvSpPr>
          <p:nvPr>
            <p:ph type="subTitle" idx="1"/>
          </p:nvPr>
        </p:nvSpPr>
        <p:spPr>
          <a:xfrm>
            <a:off x="457200" y="4800600"/>
            <a:ext cx="8229600" cy="1828800"/>
          </a:xfrm>
        </p:spPr>
        <p:txBody>
          <a:bodyPr>
            <a:normAutofit fontScale="92500" lnSpcReduction="10000"/>
          </a:bodyPr>
          <a:lstStyle/>
          <a:p>
            <a:r>
              <a:rPr lang="bs-Cyrl-BA" dirty="0" smtClean="0">
                <a:solidFill>
                  <a:schemeClr val="bg1"/>
                </a:solidFill>
              </a:rPr>
              <a:t>Драмска секција </a:t>
            </a:r>
          </a:p>
          <a:p>
            <a:r>
              <a:rPr lang="bs-Cyrl-BA" dirty="0" smtClean="0">
                <a:solidFill>
                  <a:schemeClr val="bg1"/>
                </a:solidFill>
              </a:rPr>
              <a:t>Основне школе “</a:t>
            </a:r>
            <a:r>
              <a:rPr lang="sr-Cyrl-BA" dirty="0" smtClean="0">
                <a:solidFill>
                  <a:schemeClr val="bg1"/>
                </a:solidFill>
              </a:rPr>
              <a:t>Змај Јова Јовановић</a:t>
            </a:r>
            <a:r>
              <a:rPr lang="bs-Cyrl-BA" dirty="0" smtClean="0">
                <a:solidFill>
                  <a:schemeClr val="bg1"/>
                </a:solidFill>
              </a:rPr>
              <a:t>”</a:t>
            </a:r>
          </a:p>
          <a:p>
            <a:r>
              <a:rPr lang="bs-Cyrl-BA" dirty="0" smtClean="0">
                <a:solidFill>
                  <a:schemeClr val="bg1"/>
                </a:solidFill>
              </a:rPr>
              <a:t>Бања Лука</a:t>
            </a:r>
            <a:endParaRPr lang="bs-Cyrl-BA" dirty="0">
              <a:solidFill>
                <a:schemeClr val="bg1"/>
              </a:solidFill>
            </a:endParaRPr>
          </a:p>
          <a:p>
            <a:r>
              <a:rPr lang="bs-Cyrl-BA" sz="1600" dirty="0" smtClean="0">
                <a:solidFill>
                  <a:schemeClr val="bg1"/>
                </a:solidFill>
              </a:rPr>
              <a:t>Наставница: Верица Глиговић</a:t>
            </a:r>
          </a:p>
          <a:p>
            <a:endParaRPr lang="en-US" dirty="0">
              <a:solidFill>
                <a:schemeClr val="bg1"/>
              </a:solidFill>
            </a:endParaRPr>
          </a:p>
        </p:txBody>
      </p:sp>
    </p:spTree>
  </p:cSld>
  <p:clrMapOvr>
    <a:masterClrMapping/>
  </p:clrMapOvr>
  <p:transition spd="slow">
    <p:split orient="vert"/>
    <p:sndAc>
      <p:stSnd>
        <p:snd r:embed="rId2" name="explod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3" descr="zatvor3.jpg"/>
          <p:cNvPicPr>
            <a:picLocks noChangeAspect="1"/>
          </p:cNvPicPr>
          <p:nvPr/>
        </p:nvPicPr>
        <p:blipFill>
          <a:blip r:embed="rId3" cstate="print"/>
          <a:srcRect/>
          <a:stretch>
            <a:fillRect/>
          </a:stretch>
        </p:blipFill>
        <p:spPr>
          <a:xfrm>
            <a:off x="0" y="0"/>
            <a:ext cx="9144000" cy="6858000"/>
          </a:xfrm>
          <a:prstGeom prst="ellipse">
            <a:avLst/>
          </a:prstGeom>
          <a:ln>
            <a:noFill/>
          </a:ln>
          <a:effectLst>
            <a:softEdge rad="112500"/>
          </a:effectLst>
        </p:spPr>
      </p:pic>
    </p:spTree>
  </p:cSld>
  <p:clrMapOvr>
    <a:masterClrMapping/>
  </p:clrMapOvr>
  <p:transition spd="slow">
    <p:wipe dir="r"/>
    <p:sndAc>
      <p:stSnd>
        <p:snd r:embed="rId2" name="explode.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975" y="1295400"/>
            <a:ext cx="9180975" cy="4154984"/>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bs-Cyrl-BA" sz="8800" b="1" spc="50" dirty="0" smtClean="0">
                <a:ln w="11430">
                  <a:solidFill>
                    <a:schemeClr val="tx1"/>
                  </a:solidFill>
                </a:ln>
                <a:solidFill>
                  <a:schemeClr val="bg1"/>
                </a:solidFill>
                <a:effectLst>
                  <a:glow rad="228600">
                    <a:schemeClr val="accent2">
                      <a:satMod val="175000"/>
                      <a:alpha val="40000"/>
                    </a:schemeClr>
                  </a:glow>
                </a:effectLst>
              </a:rPr>
              <a:t>НЕ СМИЈЕМО</a:t>
            </a:r>
          </a:p>
          <a:p>
            <a:pPr algn="ctr"/>
            <a:r>
              <a:rPr lang="bs-Cyrl-BA" sz="8800" b="1" spc="50" dirty="0" smtClean="0">
                <a:ln w="11430">
                  <a:solidFill>
                    <a:schemeClr val="tx1"/>
                  </a:solidFill>
                </a:ln>
                <a:solidFill>
                  <a:schemeClr val="bg1"/>
                </a:solidFill>
                <a:effectLst>
                  <a:glow rad="228600">
                    <a:schemeClr val="accent2">
                      <a:satMod val="175000"/>
                      <a:alpha val="40000"/>
                    </a:schemeClr>
                  </a:glow>
                </a:effectLst>
              </a:rPr>
              <a:t>СЕБИ ДОЗВОЛИТИ</a:t>
            </a:r>
          </a:p>
          <a:p>
            <a:pPr algn="ctr"/>
            <a:r>
              <a:rPr lang="bs-Cyrl-BA" sz="8800" b="1" spc="50" dirty="0" smtClean="0">
                <a:ln w="11430">
                  <a:solidFill>
                    <a:schemeClr val="tx1"/>
                  </a:solidFill>
                </a:ln>
                <a:solidFill>
                  <a:schemeClr val="bg1"/>
                </a:solidFill>
                <a:effectLst>
                  <a:glow rad="228600">
                    <a:schemeClr val="accent2">
                      <a:satMod val="175000"/>
                      <a:alpha val="40000"/>
                    </a:schemeClr>
                  </a:glow>
                </a:effectLst>
              </a:rPr>
              <a:t>ОВАКВУ </a:t>
            </a:r>
            <a:endParaRPr lang="bs-Cyrl-BA" sz="8800" b="1" cap="none" spc="50" dirty="0" smtClean="0">
              <a:ln w="11430">
                <a:solidFill>
                  <a:schemeClr val="tx1"/>
                </a:solidFill>
              </a:ln>
              <a:solidFill>
                <a:schemeClr val="bg1"/>
              </a:solidFill>
              <a:effectLst>
                <a:glow rad="228600">
                  <a:schemeClr val="accent2">
                    <a:satMod val="175000"/>
                    <a:alpha val="40000"/>
                  </a:schemeClr>
                </a:glow>
              </a:effectLst>
            </a:endParaRPr>
          </a:p>
        </p:txBody>
      </p:sp>
      <p:sp>
        <p:nvSpPr>
          <p:cNvPr id="3" name="Rectangle 2"/>
          <p:cNvSpPr/>
          <p:nvPr/>
        </p:nvSpPr>
        <p:spPr>
          <a:xfrm>
            <a:off x="762000" y="1676400"/>
            <a:ext cx="7952819" cy="240065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bs-Cyrl-BA" sz="15000" b="1" spc="50" dirty="0" smtClean="0">
                <a:ln w="11430">
                  <a:solidFill>
                    <a:schemeClr val="tx1"/>
                  </a:solidFill>
                </a:ln>
                <a:solidFill>
                  <a:schemeClr val="bg1"/>
                </a:solidFill>
                <a:effectLst>
                  <a:glow rad="228600">
                    <a:schemeClr val="accent2">
                      <a:satMod val="175000"/>
                      <a:alpha val="40000"/>
                    </a:schemeClr>
                  </a:glow>
                  <a:outerShdw blurRad="76200" dist="50800" dir="5400000" algn="tl" rotWithShape="0">
                    <a:srgbClr val="000000">
                      <a:alpha val="65000"/>
                    </a:srgbClr>
                  </a:outerShdw>
                </a:effectLst>
              </a:rPr>
              <a:t>ГРЕШКУ !</a:t>
            </a:r>
            <a:endParaRPr lang="bs-Cyrl-BA" sz="15000" b="1" cap="none" spc="50" dirty="0" smtClean="0">
              <a:ln w="11430">
                <a:solidFill>
                  <a:schemeClr val="tx1"/>
                </a:solidFill>
              </a:ln>
              <a:solidFill>
                <a:schemeClr val="bg1"/>
              </a:solidFill>
              <a:effectLst>
                <a:glow rad="228600">
                  <a:schemeClr val="accent2">
                    <a:satMod val="175000"/>
                    <a:alpha val="40000"/>
                  </a:schemeClr>
                </a:glow>
                <a:outerShdw blurRad="76200" dist="50800" dir="5400000" algn="tl" rotWithShape="0">
                  <a:srgbClr val="000000">
                    <a:alpha val="65000"/>
                  </a:srgbClr>
                </a:outerShdw>
              </a:effectLst>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p:val>
                                            <p:fltVal val="0"/>
                                          </p:val>
                                        </p:tav>
                                        <p:tav tm="100000">
                                          <p:val>
                                            <p:strVal val="#ppt_w"/>
                                          </p:val>
                                        </p:tav>
                                      </p:tavLst>
                                    </p:anim>
                                    <p:anim calcmode="lin" valueType="num">
                                      <p:cBhvr>
                                        <p:cTn id="8" dur="5000" fill="hold"/>
                                        <p:tgtEl>
                                          <p:spTgt spid="2"/>
                                        </p:tgtEl>
                                        <p:attrNameLst>
                                          <p:attrName>ppt_h</p:attrName>
                                        </p:attrNameLst>
                                      </p:cBhvr>
                                      <p:tavLst>
                                        <p:tav tm="0">
                                          <p:val>
                                            <p:fltVal val="0"/>
                                          </p:val>
                                        </p:tav>
                                        <p:tav tm="100000">
                                          <p:val>
                                            <p:strVal val="#ppt_h"/>
                                          </p:val>
                                        </p:tav>
                                      </p:tavLst>
                                    </p:anim>
                                    <p:anim calcmode="lin" valueType="num">
                                      <p:cBhvr>
                                        <p:cTn id="9" dur="5000" fill="hold"/>
                                        <p:tgtEl>
                                          <p:spTgt spid="2"/>
                                        </p:tgtEl>
                                        <p:attrNameLst>
                                          <p:attrName>ppt_x</p:attrName>
                                        </p:attrNameLst>
                                      </p:cBhvr>
                                      <p:tavLst>
                                        <p:tav tm="0">
                                          <p:val>
                                            <p:fltVal val="0.5"/>
                                          </p:val>
                                        </p:tav>
                                        <p:tav tm="100000">
                                          <p:val>
                                            <p:strVal val="#ppt_x"/>
                                          </p:val>
                                        </p:tav>
                                      </p:tavLst>
                                    </p:anim>
                                    <p:anim calcmode="lin" valueType="num">
                                      <p:cBhvr>
                                        <p:cTn id="10" dur="5000" fill="hold"/>
                                        <p:tgtEl>
                                          <p:spTgt spid="2"/>
                                        </p:tgtEl>
                                        <p:attrNameLst>
                                          <p:attrName>ppt_y</p:attrName>
                                        </p:attrNameLst>
                                      </p:cBhvr>
                                      <p:tavLst>
                                        <p:tav tm="0">
                                          <p:val>
                                            <p:fltVal val="0.5"/>
                                          </p:val>
                                        </p:tav>
                                        <p:tav tm="100000">
                                          <p:val>
                                            <p:strVal val="#ppt_y"/>
                                          </p:val>
                                        </p:tav>
                                      </p:tavLst>
                                    </p:anim>
                                  </p:childTnLst>
                                  <p:subTnLst>
                                    <p:set>
                                      <p:cBhvr override="childStyle">
                                        <p:cTn dur="1" fill="hold" display="0" masterRel="nextClick" afterEffect="1"/>
                                        <p:tgtEl>
                                          <p:spTgt spid="2"/>
                                        </p:tgtEl>
                                        <p:attrNameLst>
                                          <p:attrName>style.visibility</p:attrName>
                                        </p:attrNameLst>
                                      </p:cBhvr>
                                      <p:to>
                                        <p:strVal val="hidden"/>
                                      </p:to>
                                    </p:set>
                                    <p:audio>
                                      <p:cMediaNode>
                                        <p:cTn display="0" masterRel="sameClick">
                                          <p:stCondLst>
                                            <p:cond evt="begin" delay="0">
                                              <p:tn val="5"/>
                                            </p:cond>
                                          </p:stCondLst>
                                          <p:endCondLst>
                                            <p:cond evt="onStopAudio" delay="0">
                                              <p:tgtEl>
                                                <p:sldTgt/>
                                              </p:tgtEl>
                                            </p:cond>
                                          </p:endCondLst>
                                        </p:cTn>
                                        <p:tgtEl>
                                          <p:sndTgt r:embed="rId2" name="MS900388630.WAV"/>
                                        </p:tgtEl>
                                      </p:cMediaNode>
                                    </p:audio>
                                  </p:subTnLst>
                                </p:cTn>
                              </p:par>
                            </p:childTnLst>
                          </p:cTn>
                        </p:par>
                        <p:par>
                          <p:cTn id="11" fill="hold">
                            <p:stCondLst>
                              <p:cond delay="5000"/>
                            </p:stCondLst>
                            <p:childTnLst>
                              <p:par>
                                <p:cTn id="12" presetID="31"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2000" fill="hold"/>
                                        <p:tgtEl>
                                          <p:spTgt spid="3"/>
                                        </p:tgtEl>
                                        <p:attrNameLst>
                                          <p:attrName>ppt_w</p:attrName>
                                        </p:attrNameLst>
                                      </p:cBhvr>
                                      <p:tavLst>
                                        <p:tav tm="0">
                                          <p:val>
                                            <p:fltVal val="0"/>
                                          </p:val>
                                        </p:tav>
                                        <p:tav tm="100000">
                                          <p:val>
                                            <p:strVal val="#ppt_w"/>
                                          </p:val>
                                        </p:tav>
                                      </p:tavLst>
                                    </p:anim>
                                    <p:anim calcmode="lin" valueType="num">
                                      <p:cBhvr>
                                        <p:cTn id="15" dur="2000" fill="hold"/>
                                        <p:tgtEl>
                                          <p:spTgt spid="3"/>
                                        </p:tgtEl>
                                        <p:attrNameLst>
                                          <p:attrName>ppt_h</p:attrName>
                                        </p:attrNameLst>
                                      </p:cBhvr>
                                      <p:tavLst>
                                        <p:tav tm="0">
                                          <p:val>
                                            <p:fltVal val="0"/>
                                          </p:val>
                                        </p:tav>
                                        <p:tav tm="100000">
                                          <p:val>
                                            <p:strVal val="#ppt_h"/>
                                          </p:val>
                                        </p:tav>
                                      </p:tavLst>
                                    </p:anim>
                                    <p:anim calcmode="lin" valueType="num">
                                      <p:cBhvr>
                                        <p:cTn id="16" dur="2000" fill="hold"/>
                                        <p:tgtEl>
                                          <p:spTgt spid="3"/>
                                        </p:tgtEl>
                                        <p:attrNameLst>
                                          <p:attrName>style.rotation</p:attrName>
                                        </p:attrNameLst>
                                      </p:cBhvr>
                                      <p:tavLst>
                                        <p:tav tm="0">
                                          <p:val>
                                            <p:fltVal val="90"/>
                                          </p:val>
                                        </p:tav>
                                        <p:tav tm="100000">
                                          <p:val>
                                            <p:fltVal val="0"/>
                                          </p:val>
                                        </p:tav>
                                      </p:tavLst>
                                    </p:anim>
                                    <p:animEffect transition="in" filter="fade">
                                      <p:cBhvr>
                                        <p:cTn id="17" dur="2000"/>
                                        <p:tgtEl>
                                          <p:spTgt spid="3"/>
                                        </p:tgtEl>
                                      </p:cBhvr>
                                    </p:animEffect>
                                  </p:childTnLst>
                                  <p:subTnLst>
                                    <p:audio>
                                      <p:cMediaNode>
                                        <p:cTn display="0" masterRel="sameClick">
                                          <p:stCondLst>
                                            <p:cond evt="begin" delay="0">
                                              <p:tn val="12"/>
                                            </p:cond>
                                          </p:stCondLst>
                                          <p:endCondLst>
                                            <p:cond evt="onStopAudio" delay="0">
                                              <p:tgtEl>
                                                <p:sldTgt/>
                                              </p:tgtEl>
                                            </p:cond>
                                          </p:endCondLst>
                                        </p:cTn>
                                        <p:tgtEl>
                                          <p:sndTgt r:embed="rId3" name="explod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bs-Cyrl-BA" dirty="0" smtClean="0">
                <a:solidFill>
                  <a:schemeClr val="bg1"/>
                </a:solidFill>
                <a:latin typeface="Garamond" pitchFamily="18" charset="0"/>
              </a:rPr>
              <a:t>Улоге тумаче:</a:t>
            </a:r>
            <a:endParaRPr lang="en-US" dirty="0">
              <a:solidFill>
                <a:schemeClr val="bg1"/>
              </a:solidFill>
              <a:latin typeface="Garamond" pitchFamily="18" charset="0"/>
            </a:endParaRPr>
          </a:p>
        </p:txBody>
      </p:sp>
      <p:sp>
        <p:nvSpPr>
          <p:cNvPr id="3" name="Content Placeholder 2"/>
          <p:cNvSpPr>
            <a:spLocks noGrp="1"/>
          </p:cNvSpPr>
          <p:nvPr>
            <p:ph idx="1"/>
          </p:nvPr>
        </p:nvSpPr>
        <p:spPr>
          <a:xfrm>
            <a:off x="457200" y="1600200"/>
            <a:ext cx="8458200" cy="4525963"/>
          </a:xfrm>
        </p:spPr>
        <p:txBody>
          <a:bodyPr/>
          <a:lstStyle/>
          <a:p>
            <a:pPr algn="just"/>
            <a:r>
              <a:rPr lang="bs-Cyrl-BA" dirty="0" smtClean="0">
                <a:solidFill>
                  <a:schemeClr val="bg1"/>
                </a:solidFill>
                <a:latin typeface="Cir Times_New_Cond" pitchFamily="18" charset="0"/>
                <a:cs typeface="Traditional Arabic" pitchFamily="18" charset="-78"/>
              </a:rPr>
              <a:t>Наратор</a:t>
            </a:r>
            <a:r>
              <a:rPr lang="en-US" dirty="0" smtClean="0">
                <a:solidFill>
                  <a:schemeClr val="bg1"/>
                </a:solidFill>
                <a:latin typeface="Cir Times_New_Cond" pitchFamily="18" charset="0"/>
                <a:cs typeface="Traditional Arabic" pitchFamily="18" charset="-78"/>
              </a:rPr>
              <a:t>	</a:t>
            </a:r>
            <a:r>
              <a:rPr lang="bs-Cyrl-BA" dirty="0" smtClean="0">
                <a:solidFill>
                  <a:schemeClr val="bg1"/>
                </a:solidFill>
                <a:latin typeface="Cir Times_New_Cond" pitchFamily="18" charset="0"/>
                <a:cs typeface="Traditional Arabic" pitchFamily="18" charset="-78"/>
              </a:rPr>
              <a:t>– </a:t>
            </a:r>
            <a:r>
              <a:rPr lang="sr-Cyrl-CS" dirty="0" smtClean="0">
                <a:solidFill>
                  <a:schemeClr val="bg1"/>
                </a:solidFill>
                <a:latin typeface="Cir Times_New_Cond" pitchFamily="18" charset="0"/>
                <a:cs typeface="Traditional Arabic" pitchFamily="18" charset="-78"/>
              </a:rPr>
              <a:t>Тијана Пејић</a:t>
            </a:r>
            <a:r>
              <a:rPr lang="en-US" dirty="0" smtClean="0">
                <a:solidFill>
                  <a:schemeClr val="bg1"/>
                </a:solidFill>
                <a:latin typeface="Cir Times_New_Cond" pitchFamily="18" charset="0"/>
                <a:cs typeface="Traditional Arabic" pitchFamily="18" charset="-78"/>
              </a:rPr>
              <a:t>	</a:t>
            </a:r>
          </a:p>
          <a:p>
            <a:pPr algn="just"/>
            <a:r>
              <a:rPr lang="bs-Cyrl-BA" dirty="0" smtClean="0">
                <a:solidFill>
                  <a:schemeClr val="bg1"/>
                </a:solidFill>
                <a:latin typeface="Cir Times_New_Cond" pitchFamily="18" charset="0"/>
                <a:cs typeface="Traditional Arabic" pitchFamily="18" charset="-78"/>
              </a:rPr>
              <a:t>Шеф</a:t>
            </a:r>
            <a:r>
              <a:rPr lang="en-US" dirty="0" smtClean="0">
                <a:solidFill>
                  <a:schemeClr val="bg1"/>
                </a:solidFill>
                <a:latin typeface="Cir Times_New_Cond" pitchFamily="18" charset="0"/>
                <a:cs typeface="Traditional Arabic" pitchFamily="18" charset="-78"/>
              </a:rPr>
              <a:t>		</a:t>
            </a:r>
            <a:r>
              <a:rPr lang="bs-Cyrl-BA" dirty="0" smtClean="0">
                <a:solidFill>
                  <a:schemeClr val="bg1"/>
                </a:solidFill>
                <a:latin typeface="Cir Times_New_Cond" pitchFamily="18" charset="0"/>
                <a:cs typeface="Traditional Arabic" pitchFamily="18" charset="-78"/>
              </a:rPr>
              <a:t>– </a:t>
            </a:r>
            <a:r>
              <a:rPr lang="sr-Cyrl-BA" b="1" dirty="0" smtClean="0">
                <a:solidFill>
                  <a:schemeClr val="bg1"/>
                </a:solidFill>
                <a:latin typeface="Cir Times_New_Cond" pitchFamily="18" charset="0"/>
                <a:cs typeface="Traditional Arabic" pitchFamily="18" charset="-78"/>
              </a:rPr>
              <a:t>Огњен Наранчић</a:t>
            </a:r>
            <a:r>
              <a:rPr lang="en-US" dirty="0" smtClean="0">
                <a:solidFill>
                  <a:schemeClr val="bg1"/>
                </a:solidFill>
                <a:latin typeface="Cir Times_New_Cond" pitchFamily="18" charset="0"/>
                <a:cs typeface="Traditional Arabic" pitchFamily="18" charset="-78"/>
              </a:rPr>
              <a:t>		</a:t>
            </a:r>
            <a:endParaRPr lang="en-US" dirty="0" smtClean="0">
              <a:solidFill>
                <a:schemeClr val="bg1"/>
              </a:solidFill>
              <a:latin typeface="Traditional Arabic" pitchFamily="18" charset="-78"/>
              <a:cs typeface="Traditional Arabic" pitchFamily="18" charset="-78"/>
            </a:endParaRPr>
          </a:p>
          <a:p>
            <a:pPr algn="just"/>
            <a:r>
              <a:rPr lang="bs-Cyrl-BA" dirty="0" smtClean="0">
                <a:solidFill>
                  <a:schemeClr val="bg1"/>
                </a:solidFill>
                <a:latin typeface="Cir Times_New_Cond" pitchFamily="18" charset="0"/>
                <a:cs typeface="Traditional Arabic" pitchFamily="18" charset="-78"/>
              </a:rPr>
              <a:t>Мрки</a:t>
            </a:r>
            <a:r>
              <a:rPr lang="en-US" dirty="0" smtClean="0">
                <a:solidFill>
                  <a:schemeClr val="bg1"/>
                </a:solidFill>
                <a:latin typeface="Cir Times_New_Cond" pitchFamily="18" charset="0"/>
                <a:cs typeface="Traditional Arabic" pitchFamily="18" charset="-78"/>
              </a:rPr>
              <a:t>		</a:t>
            </a:r>
            <a:r>
              <a:rPr lang="bs-Cyrl-BA" dirty="0" smtClean="0">
                <a:solidFill>
                  <a:schemeClr val="bg1"/>
                </a:solidFill>
                <a:latin typeface="Cir Times_New_Cond" pitchFamily="18" charset="0"/>
                <a:cs typeface="Traditional Arabic" pitchFamily="18" charset="-78"/>
              </a:rPr>
              <a:t>– </a:t>
            </a:r>
            <a:r>
              <a:rPr lang="sr-Cyrl-BA" b="1" dirty="0" smtClean="0">
                <a:solidFill>
                  <a:schemeClr val="bg1"/>
                </a:solidFill>
                <a:latin typeface="Cir Times_New_Cond" pitchFamily="18" charset="0"/>
                <a:cs typeface="Traditional Arabic" pitchFamily="18" charset="-78"/>
              </a:rPr>
              <a:t>Симо Јосиповић</a:t>
            </a:r>
            <a:r>
              <a:rPr lang="en-US" dirty="0" smtClean="0">
                <a:solidFill>
                  <a:schemeClr val="bg1"/>
                </a:solidFill>
                <a:latin typeface="Cir Times_New_Cond" pitchFamily="18" charset="0"/>
                <a:cs typeface="Traditional Arabic" pitchFamily="18" charset="-78"/>
              </a:rPr>
              <a:t>	 	</a:t>
            </a:r>
            <a:endParaRPr lang="en-US" dirty="0" smtClean="0">
              <a:solidFill>
                <a:schemeClr val="bg1"/>
              </a:solidFill>
              <a:latin typeface="Traditional Arabic" pitchFamily="18" charset="-78"/>
              <a:cs typeface="Traditional Arabic" pitchFamily="18" charset="-78"/>
            </a:endParaRPr>
          </a:p>
          <a:p>
            <a:pPr algn="just"/>
            <a:r>
              <a:rPr lang="bs-Cyrl-BA" dirty="0" smtClean="0">
                <a:solidFill>
                  <a:schemeClr val="bg1"/>
                </a:solidFill>
                <a:latin typeface="Cir Times_New_Cond" pitchFamily="18" charset="0"/>
                <a:cs typeface="Traditional Arabic" pitchFamily="18" charset="-78"/>
              </a:rPr>
              <a:t>Марко </a:t>
            </a:r>
            <a:r>
              <a:rPr lang="en-US" dirty="0" smtClean="0">
                <a:solidFill>
                  <a:schemeClr val="bg1"/>
                </a:solidFill>
                <a:latin typeface="Cir Times_New_Cond" pitchFamily="18" charset="0"/>
                <a:cs typeface="Traditional Arabic" pitchFamily="18" charset="-78"/>
              </a:rPr>
              <a:t>		</a:t>
            </a:r>
            <a:r>
              <a:rPr lang="bs-Cyrl-BA" dirty="0" smtClean="0">
                <a:solidFill>
                  <a:schemeClr val="bg1"/>
                </a:solidFill>
                <a:latin typeface="Cir Times_New_Cond" pitchFamily="18" charset="0"/>
                <a:cs typeface="Traditional Arabic" pitchFamily="18" charset="-78"/>
              </a:rPr>
              <a:t>– </a:t>
            </a:r>
            <a:r>
              <a:rPr lang="sr-Cyrl-BA" b="1" dirty="0" smtClean="0">
                <a:solidFill>
                  <a:schemeClr val="bg1"/>
                </a:solidFill>
                <a:latin typeface="Cir Times_New_Cond" pitchFamily="18" charset="0"/>
                <a:cs typeface="Traditional Arabic" pitchFamily="18" charset="-78"/>
              </a:rPr>
              <a:t>Милан Максимовић	</a:t>
            </a:r>
            <a:endParaRPr lang="en-US" dirty="0" smtClean="0">
              <a:solidFill>
                <a:schemeClr val="bg1"/>
              </a:solidFill>
              <a:latin typeface="Traditional Arabic" pitchFamily="18" charset="-78"/>
              <a:cs typeface="Traditional Arabic" pitchFamily="18" charset="-78"/>
            </a:endParaRPr>
          </a:p>
          <a:p>
            <a:pPr algn="just"/>
            <a:r>
              <a:rPr lang="bs-Cyrl-BA" sz="2800" dirty="0" smtClean="0">
                <a:solidFill>
                  <a:schemeClr val="bg1"/>
                </a:solidFill>
                <a:latin typeface="Cir Times_New_Cond" pitchFamily="18" charset="0"/>
                <a:cs typeface="Traditional Arabic" pitchFamily="18" charset="-78"/>
              </a:rPr>
              <a:t>Инспектор 1  	</a:t>
            </a:r>
            <a:r>
              <a:rPr lang="bs-Cyrl-BA" dirty="0" smtClean="0">
                <a:solidFill>
                  <a:schemeClr val="bg1"/>
                </a:solidFill>
                <a:latin typeface="Cir Times_New_Cond" pitchFamily="18" charset="0"/>
                <a:cs typeface="Traditional Arabic" pitchFamily="18" charset="-78"/>
              </a:rPr>
              <a:t>– </a:t>
            </a:r>
            <a:r>
              <a:rPr lang="bs-Cyrl-BA" b="1" dirty="0" smtClean="0">
                <a:solidFill>
                  <a:schemeClr val="bg1"/>
                </a:solidFill>
                <a:latin typeface="Cir Times_New_Cond" pitchFamily="18" charset="0"/>
                <a:cs typeface="Traditional Arabic" pitchFamily="18" charset="-78"/>
              </a:rPr>
              <a:t>Ристо Свитлиц</a:t>
            </a:r>
            <a:r>
              <a:rPr lang="en-US" b="1" dirty="0" smtClean="0">
                <a:solidFill>
                  <a:schemeClr val="bg1"/>
                </a:solidFill>
                <a:latin typeface="Cir Times_New_Cond" pitchFamily="18" charset="0"/>
                <a:cs typeface="Traditional Arabic" pitchFamily="18" charset="-78"/>
              </a:rPr>
              <a:t>a      </a:t>
            </a:r>
            <a:endParaRPr lang="sr-Cyrl-BA" dirty="0" smtClean="0">
              <a:solidFill>
                <a:schemeClr val="bg1"/>
              </a:solidFill>
              <a:latin typeface="Cir Times_New_Cond" pitchFamily="18" charset="0"/>
              <a:cs typeface="Traditional Arabic" pitchFamily="18" charset="-78"/>
            </a:endParaRPr>
          </a:p>
          <a:p>
            <a:pPr algn="just"/>
            <a:r>
              <a:rPr lang="bs-Cyrl-BA" sz="2800" dirty="0" smtClean="0">
                <a:solidFill>
                  <a:schemeClr val="bg1"/>
                </a:solidFill>
                <a:latin typeface="Cir Times_New_Cond" pitchFamily="18" charset="0"/>
                <a:cs typeface="Traditional Arabic" pitchFamily="18" charset="-78"/>
              </a:rPr>
              <a:t>Инспектор 2  	</a:t>
            </a:r>
            <a:r>
              <a:rPr lang="bs-Cyrl-BA" dirty="0" smtClean="0">
                <a:solidFill>
                  <a:schemeClr val="bg1"/>
                </a:solidFill>
                <a:latin typeface="Cir Times_New_Cond" pitchFamily="18" charset="0"/>
                <a:cs typeface="Traditional Arabic" pitchFamily="18" charset="-78"/>
              </a:rPr>
              <a:t>–</a:t>
            </a:r>
            <a:r>
              <a:rPr lang="bs-Cyrl-BA" b="1" dirty="0" smtClean="0">
                <a:solidFill>
                  <a:schemeClr val="bg1"/>
                </a:solidFill>
                <a:latin typeface="Cir Times_New_Cond" pitchFamily="18" charset="0"/>
                <a:cs typeface="Traditional Arabic" pitchFamily="18" charset="-78"/>
              </a:rPr>
              <a:t>Том</a:t>
            </a:r>
            <a:r>
              <a:rPr lang="sr-Cyrl-BA" b="1" dirty="0" smtClean="0">
                <a:solidFill>
                  <a:schemeClr val="bg1"/>
                </a:solidFill>
                <a:latin typeface="Cir Times_New_Cond" pitchFamily="18" charset="0"/>
                <a:cs typeface="Traditional Arabic" pitchFamily="18" charset="-78"/>
              </a:rPr>
              <a:t>ислав </a:t>
            </a:r>
            <a:r>
              <a:rPr lang="sr-Latn-BA" b="1" dirty="0" smtClean="0">
                <a:solidFill>
                  <a:schemeClr val="bg1"/>
                </a:solidFill>
                <a:latin typeface="Cir Times_New_Cond" pitchFamily="18" charset="0"/>
                <a:cs typeface="Traditional Arabic" pitchFamily="18" charset="-78"/>
              </a:rPr>
              <a:t>							  </a:t>
            </a:r>
            <a:r>
              <a:rPr lang="bs-Cyrl-BA" sz="3200" b="1" dirty="0" smtClean="0">
                <a:solidFill>
                  <a:schemeClr val="bg1"/>
                </a:solidFill>
                <a:latin typeface="Cir Times_New_Cond" pitchFamily="18" charset="0"/>
                <a:cs typeface="Traditional Arabic" pitchFamily="18" charset="-78"/>
              </a:rPr>
              <a:t>Вукомановић</a:t>
            </a:r>
            <a:r>
              <a:rPr lang="en-US" sz="3200" b="1" dirty="0" smtClean="0">
                <a:solidFill>
                  <a:schemeClr val="bg1"/>
                </a:solidFill>
                <a:latin typeface="Cir Times_New_Cond" pitchFamily="18" charset="0"/>
                <a:cs typeface="Traditional Arabic" pitchFamily="18" charset="-78"/>
              </a:rPr>
              <a:t>	</a:t>
            </a:r>
            <a:r>
              <a:rPr lang="sr-Cyrl-BA" sz="3200" b="1" dirty="0" smtClean="0">
                <a:solidFill>
                  <a:schemeClr val="bg1"/>
                </a:solidFill>
                <a:latin typeface="Cir Times_New_Cond" pitchFamily="18" charset="0"/>
                <a:cs typeface="Traditional Arabic" pitchFamily="18" charset="-78"/>
              </a:rPr>
              <a:t>	</a:t>
            </a:r>
            <a:endParaRPr lang="en-US" sz="3200" dirty="0" smtClean="0">
              <a:solidFill>
                <a:schemeClr val="bg1"/>
              </a:solidFill>
              <a:latin typeface="Traditional Arabic" pitchFamily="18" charset="-78"/>
              <a:cs typeface="Traditional Arabic" pitchFamily="18" charset="-78"/>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2" name="camera.wav"/>
                                        </p:tgtEl>
                                      </p:cMediaNode>
                                    </p:audio>
                                  </p:sub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2" name="camera.wav"/>
                                        </p:tgtEl>
                                      </p:cMediaNode>
                                    </p:audio>
                                  </p:sub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2" name="camera.wav"/>
                                        </p:tgtEl>
                                      </p:cMediaNode>
                                    </p:audio>
                                  </p:sub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2" name="camera.wav"/>
                                        </p:tgtEl>
                                      </p:cMediaNode>
                                    </p:audio>
                                  </p:sub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2" name="camera.wav"/>
                                        </p:tgtEl>
                                      </p:cMediaNode>
                                    </p:audio>
                                  </p:sub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bs-Cyrl-BA" sz="9600" u="sng" dirty="0" smtClean="0">
                <a:solidFill>
                  <a:schemeClr val="bg1"/>
                </a:solidFill>
                <a:latin typeface="Times New Roman" pitchFamily="18" charset="0"/>
                <a:cs typeface="Times New Roman" pitchFamily="18" charset="0"/>
              </a:rPr>
              <a:t>ШЕФ</a:t>
            </a:r>
            <a:endParaRPr lang="en-US" sz="9600" u="sng" dirty="0">
              <a:solidFill>
                <a:schemeClr val="bg1"/>
              </a:solidFill>
              <a:latin typeface="Times New Roman" pitchFamily="18" charset="0"/>
              <a:cs typeface="Times New Roman" pitchFamily="18" charset="0"/>
            </a:endParaRPr>
          </a:p>
        </p:txBody>
      </p:sp>
      <p:pic>
        <p:nvPicPr>
          <p:cNvPr id="4" name="Content Placeholder 3" descr="itconsulting_siluete.jpg"/>
          <p:cNvPicPr>
            <a:picLocks noGrp="1" noChangeAspect="1"/>
          </p:cNvPicPr>
          <p:nvPr>
            <p:ph idx="1"/>
          </p:nvPr>
        </p:nvPicPr>
        <p:blipFill>
          <a:blip r:embed="rId3" cstate="print"/>
          <a:stretch>
            <a:fillRect/>
          </a:stretch>
        </p:blipFill>
        <p:spPr bwMode="auto">
          <a:xfrm>
            <a:off x="3429000" y="1503717"/>
            <a:ext cx="2201800" cy="2859965"/>
          </a:xfrm>
          <a:prstGeom prst="rect">
            <a:avLst/>
          </a:prstGeom>
          <a:ln>
            <a:noFill/>
          </a:ln>
          <a:effectLst>
            <a:softEdge rad="112500"/>
          </a:effectLst>
        </p:spPr>
      </p:pic>
      <p:sp>
        <p:nvSpPr>
          <p:cNvPr id="1026" name="Rectangle 2"/>
          <p:cNvSpPr>
            <a:spLocks noChangeArrowheads="1"/>
          </p:cNvSpPr>
          <p:nvPr/>
        </p:nvSpPr>
        <p:spPr bwMode="auto">
          <a:xfrm>
            <a:off x="304800" y="4572000"/>
            <a:ext cx="8610600" cy="1938992"/>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Шеф је предводник ове криминалне организације. </a:t>
            </a:r>
          </a:p>
          <a:p>
            <a:pPr marL="0" marR="0" lvl="0" indent="0" algn="ctr" defTabSz="914400" rtl="0" eaLnBrk="1" fontAlgn="base" latinLnBrk="0" hangingPunct="1">
              <a:lnSpc>
                <a:spcPct val="100000"/>
              </a:lnSpc>
              <a:spcBef>
                <a:spcPct val="0"/>
              </a:spcBef>
              <a:spcAft>
                <a:spcPct val="0"/>
              </a:spcAft>
              <a:buClrTx/>
              <a:buSzTx/>
              <a:buFontTx/>
              <a:buNone/>
              <a:tabLst/>
            </a:pP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Нико му не зна право име већ га сви зову тако.</a:t>
            </a:r>
            <a:r>
              <a:rPr lang="bs-Cyrl-BA" sz="2000" b="1" dirty="0" smtClean="0">
                <a:solidFill>
                  <a:schemeClr val="bg1"/>
                </a:solidFill>
                <a:latin typeface="Calibri" pitchFamily="34" charset="0"/>
                <a:ea typeface="Calibri" pitchFamily="34" charset="0"/>
                <a:cs typeface="Times New Roman" pitchFamily="18" charset="0"/>
              </a:rPr>
              <a:t> </a:t>
            </a: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 Има 33 године и јако је опасан.</a:t>
            </a:r>
            <a:r>
              <a:rPr lang="bs-Cyrl-BA" sz="2000" b="1" dirty="0" smtClean="0">
                <a:solidFill>
                  <a:schemeClr val="bg1"/>
                </a:solidFill>
                <a:latin typeface="Calibri" pitchFamily="34" charset="0"/>
                <a:ea typeface="Calibri" pitchFamily="34" charset="0"/>
                <a:cs typeface="Times New Roman" pitchFamily="18" charset="0"/>
              </a:rPr>
              <a:t> </a:t>
            </a: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Ријетко кад се појављује у јавности, само онда кад треба да упозна нове курире. Његови сарадници обављају већину послова за њега.</a:t>
            </a:r>
            <a:r>
              <a:rPr lang="bs-Cyrl-BA" sz="2000" b="1" dirty="0" smtClean="0">
                <a:solidFill>
                  <a:schemeClr val="bg1"/>
                </a:solidFill>
                <a:latin typeface="Calibri" pitchFamily="34" charset="0"/>
                <a:ea typeface="Calibri" pitchFamily="34" charset="0"/>
                <a:cs typeface="Times New Roman" pitchFamily="18" charset="0"/>
              </a:rPr>
              <a:t> </a:t>
            </a: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 Не преза ни од чега и воли да види страх у очима људи који раде за њега.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 Увијек успијева да умакне полицији, јер се вјешто крије.</a:t>
            </a:r>
            <a:endParaRPr kumimoji="0" lang="bs-Cyrl-BA" sz="20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spd="slow">
    <p:diamond/>
    <p:sndAc>
      <p:stSnd>
        <p:snd r:embed="rId2" name="camera.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s-Cyrl-BA" sz="9600" u="sng" dirty="0" smtClean="0">
                <a:solidFill>
                  <a:schemeClr val="bg1"/>
                </a:solidFill>
                <a:latin typeface="Times New Roman" pitchFamily="18" charset="0"/>
                <a:cs typeface="Times New Roman" pitchFamily="18" charset="0"/>
              </a:rPr>
              <a:t>МРКИ</a:t>
            </a:r>
            <a:endParaRPr lang="en-US" sz="9600" dirty="0">
              <a:solidFill>
                <a:schemeClr val="bg1"/>
              </a:solidFill>
            </a:endParaRPr>
          </a:p>
        </p:txBody>
      </p:sp>
      <p:pic>
        <p:nvPicPr>
          <p:cNvPr id="5" name="Content Placeholder 3" descr="1220.jpg"/>
          <p:cNvPicPr>
            <a:picLocks noChangeAspect="1"/>
          </p:cNvPicPr>
          <p:nvPr/>
        </p:nvPicPr>
        <p:blipFill>
          <a:blip r:embed="rId3"/>
          <a:stretch>
            <a:fillRect/>
          </a:stretch>
        </p:blipFill>
        <p:spPr>
          <a:xfrm>
            <a:off x="3263079" y="1697009"/>
            <a:ext cx="2541641" cy="2778181"/>
          </a:xfrm>
          <a:prstGeom prst="rect">
            <a:avLst/>
          </a:prstGeom>
          <a:ln>
            <a:noFill/>
          </a:ln>
          <a:effectLst>
            <a:softEdge rad="112500"/>
          </a:effectLst>
        </p:spPr>
      </p:pic>
      <p:sp>
        <p:nvSpPr>
          <p:cNvPr id="16385" name="Rectangle 1"/>
          <p:cNvSpPr>
            <a:spLocks noChangeArrowheads="1"/>
          </p:cNvSpPr>
          <p:nvPr/>
        </p:nvSpPr>
        <p:spPr bwMode="auto">
          <a:xfrm>
            <a:off x="115512" y="4611231"/>
            <a:ext cx="9056261" cy="224676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Мрки је курир који ради за шефа. Има 22 године и одавно је у овом послу. </a:t>
            </a:r>
          </a:p>
          <a:p>
            <a:pPr marL="0" marR="0" lvl="0" indent="0" algn="ctr" defTabSz="914400" rtl="0" eaLnBrk="1" fontAlgn="base" latinLnBrk="0" hangingPunct="1">
              <a:lnSpc>
                <a:spcPct val="100000"/>
              </a:lnSpc>
              <a:spcBef>
                <a:spcPct val="0"/>
              </a:spcBef>
              <a:spcAft>
                <a:spcPct val="0"/>
              </a:spcAft>
              <a:buClrTx/>
              <a:buSzTx/>
              <a:buFontTx/>
              <a:buNone/>
              <a:tabLst/>
            </a:pP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Одрастао је у </a:t>
            </a:r>
            <a:r>
              <a:rPr lang="sr-Cyrl-BA" sz="2000" b="1" dirty="0" smtClean="0">
                <a:solidFill>
                  <a:schemeClr val="bg1"/>
                </a:solidFill>
                <a:latin typeface="Calibri" pitchFamily="34" charset="0"/>
                <a:ea typeface="Calibri" pitchFamily="34" charset="0"/>
                <a:cs typeface="Times New Roman" pitchFamily="18" charset="0"/>
              </a:rPr>
              <a:t>д</a:t>
            </a: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ому за незбринуту дјецу, препуштен себи и улици.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Његов задатак је да врбује нове чланове – курире који ће за шефа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препродавати дрогу. Покушава на разне начине да ступи у контакт са њима,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а када их упозна одведе их шефу. Поред врбовања Мрки је задужен  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за праћење </a:t>
            </a:r>
            <a:r>
              <a:rPr kumimoji="0" lang="bs-Cyrl-BA" sz="2000" b="1" i="0" u="none" strike="noStrike" cap="none" normalizeH="0" dirty="0" smtClean="0">
                <a:ln>
                  <a:noFill/>
                </a:ln>
                <a:solidFill>
                  <a:schemeClr val="bg1"/>
                </a:solidFill>
                <a:effectLst/>
                <a:latin typeface="Calibri" pitchFamily="34" charset="0"/>
                <a:ea typeface="Calibri" pitchFamily="34" charset="0"/>
                <a:cs typeface="Times New Roman" pitchFamily="18" charset="0"/>
              </a:rPr>
              <a:t> </a:t>
            </a: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нових чланова, константно их надгледа да не би случајно побјегли</a:t>
            </a:r>
          </a:p>
          <a:p>
            <a:pPr marL="0" marR="0" lvl="0" indent="0" algn="ctr" defTabSz="914400" rtl="0" eaLnBrk="1" fontAlgn="base" latinLnBrk="0" hangingPunct="1">
              <a:lnSpc>
                <a:spcPct val="100000"/>
              </a:lnSpc>
              <a:spcBef>
                <a:spcPct val="0"/>
              </a:spcBef>
              <a:spcAft>
                <a:spcPct val="0"/>
              </a:spcAft>
              <a:buClrTx/>
              <a:buSzTx/>
              <a:buFontTx/>
              <a:buNone/>
              <a:tabLst/>
            </a:pPr>
            <a:r>
              <a:rPr kumimoji="0" lang="bs-Cyrl-BA" sz="20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 и пријавили их полицији. Живи у сталном страху од шефа.</a:t>
            </a:r>
            <a:endParaRPr kumimoji="0" lang="bs-Cyrl-BA" sz="20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spd="slow">
    <p:diamond/>
    <p:sndAc>
      <p:stSnd>
        <p:snd r:embed="rId2" name="camera.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s-Cyrl-BA" sz="9600" u="sng" dirty="0" smtClean="0">
                <a:solidFill>
                  <a:schemeClr val="bg1"/>
                </a:solidFill>
                <a:latin typeface="Times New Roman" pitchFamily="18" charset="0"/>
                <a:cs typeface="Times New Roman" pitchFamily="18" charset="0"/>
              </a:rPr>
              <a:t>МАРКО</a:t>
            </a:r>
            <a:endParaRPr lang="en-US" sz="9600" dirty="0">
              <a:solidFill>
                <a:schemeClr val="bg1"/>
              </a:solidFill>
            </a:endParaRPr>
          </a:p>
        </p:txBody>
      </p:sp>
      <p:sp>
        <p:nvSpPr>
          <p:cNvPr id="16385" name="Rectangle 1"/>
          <p:cNvSpPr>
            <a:spLocks noChangeArrowheads="1"/>
          </p:cNvSpPr>
          <p:nvPr/>
        </p:nvSpPr>
        <p:spPr bwMode="auto">
          <a:xfrm>
            <a:off x="47384" y="4580454"/>
            <a:ext cx="9192516"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ctr" fontAlgn="base">
              <a:spcBef>
                <a:spcPct val="0"/>
              </a:spcBef>
              <a:spcAft>
                <a:spcPct val="0"/>
              </a:spcAft>
            </a:pP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Марко има 15 година. Живи са мамом и баком, јер их је отац напустио прошле године. </a:t>
            </a:r>
          </a:p>
          <a:p>
            <a:pPr lvl="0" algn="ctr" fontAlgn="base">
              <a:spcBef>
                <a:spcPct val="0"/>
              </a:spcBef>
              <a:spcAft>
                <a:spcPct val="0"/>
              </a:spcAft>
            </a:pP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Каже да му је доста свађа и да је тако најбо</a:t>
            </a:r>
            <a:r>
              <a:rPr lang="bs-Cyrl-BA" b="1" dirty="0">
                <a:solidFill>
                  <a:schemeClr val="bg1"/>
                </a:solidFill>
                <a:latin typeface="Calibri" pitchFamily="34" charset="0"/>
                <a:ea typeface="Calibri" pitchFamily="34" charset="0"/>
                <a:cs typeface="Times New Roman" pitchFamily="18" charset="0"/>
              </a:rPr>
              <a:t>љ</a:t>
            </a: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е за све. Маркова мама </a:t>
            </a:r>
          </a:p>
          <a:p>
            <a:pPr lvl="0" algn="ctr" fontAlgn="base">
              <a:spcBef>
                <a:spcPct val="0"/>
              </a:spcBef>
              <a:spcAft>
                <a:spcPct val="0"/>
              </a:spcAft>
            </a:pP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ради “од јутра до сутра”, једва састав</a:t>
            </a:r>
            <a:r>
              <a:rPr lang="bs-Cyrl-BA" b="1" dirty="0">
                <a:solidFill>
                  <a:schemeClr val="bg1"/>
                </a:solidFill>
                <a:latin typeface="Calibri" pitchFamily="34" charset="0"/>
                <a:ea typeface="Calibri" pitchFamily="34" charset="0"/>
                <a:cs typeface="Times New Roman" pitchFamily="18" charset="0"/>
              </a:rPr>
              <a:t>љ</a:t>
            </a: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ају крај са крајем. И поред свега, купила је Марку </a:t>
            </a:r>
          </a:p>
          <a:p>
            <a:pPr lvl="0" algn="ctr" fontAlgn="base">
              <a:spcBef>
                <a:spcPct val="0"/>
              </a:spcBef>
              <a:spcAft>
                <a:spcPct val="0"/>
              </a:spcAft>
            </a:pP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рачунар када је завршио основну школу. Мислила је да ће тиме барем мало олакшати </a:t>
            </a:r>
          </a:p>
          <a:p>
            <a:pPr lvl="0" algn="ctr" fontAlgn="base">
              <a:spcBef>
                <a:spcPct val="0"/>
              </a:spcBef>
              <a:spcAft>
                <a:spcPct val="0"/>
              </a:spcAft>
            </a:pP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Маркову тугу и бол због њиховог развода и да ће ствари, што се тиче Марка, </a:t>
            </a:r>
          </a:p>
          <a:p>
            <a:pPr lvl="0" algn="ctr" fontAlgn="base">
              <a:spcBef>
                <a:spcPct val="0"/>
              </a:spcBef>
              <a:spcAft>
                <a:spcPct val="0"/>
              </a:spcAft>
            </a:pP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почети да се мијењају.</a:t>
            </a:r>
            <a:r>
              <a:rPr kumimoji="0" lang="bs-Cyrl-BA" b="1" i="0" u="none" strike="noStrike" cap="none" normalizeH="0" dirty="0" smtClean="0">
                <a:ln>
                  <a:noFill/>
                </a:ln>
                <a:solidFill>
                  <a:schemeClr val="bg1"/>
                </a:solidFill>
                <a:effectLst/>
                <a:latin typeface="Calibri" pitchFamily="34" charset="0"/>
                <a:ea typeface="Calibri" pitchFamily="34" charset="0"/>
                <a:cs typeface="Times New Roman" pitchFamily="18" charset="0"/>
              </a:rPr>
              <a:t> </a:t>
            </a: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Марко се, као и свако дијете, обрадовао поклону. </a:t>
            </a:r>
          </a:p>
          <a:p>
            <a:pPr lvl="0" algn="ctr" fontAlgn="base">
              <a:spcBef>
                <a:spcPct val="0"/>
              </a:spcBef>
              <a:spcAft>
                <a:spcPct val="0"/>
              </a:spcAft>
            </a:pP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Прво </a:t>
            </a:r>
            <a:r>
              <a:rPr lang="bs-Cyrl-BA" b="1" dirty="0">
                <a:solidFill>
                  <a:schemeClr val="bg1"/>
                </a:solidFill>
                <a:latin typeface="Calibri" pitchFamily="34" charset="0"/>
                <a:ea typeface="Calibri" pitchFamily="34" charset="0"/>
                <a:cs typeface="Times New Roman" pitchFamily="18" charset="0"/>
              </a:rPr>
              <a:t>ш</a:t>
            </a: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то је урадио, направио је профил на Фејсбуку и од тог тренутка почиње његова </a:t>
            </a:r>
          </a:p>
          <a:p>
            <a:pPr lvl="0" algn="ctr" fontAlgn="base">
              <a:spcBef>
                <a:spcPct val="0"/>
              </a:spcBef>
              <a:spcAft>
                <a:spcPct val="0"/>
              </a:spcAft>
            </a:pP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животна трагедија.</a:t>
            </a:r>
            <a:r>
              <a:rPr kumimoji="0" lang="bs-Cyrl-BA" b="1" i="0" u="none" strike="noStrike" cap="none" normalizeH="0" dirty="0" smtClean="0">
                <a:ln>
                  <a:noFill/>
                </a:ln>
                <a:solidFill>
                  <a:schemeClr val="bg1"/>
                </a:solidFill>
                <a:effectLst/>
                <a:latin typeface="Calibri" pitchFamily="34" charset="0"/>
                <a:ea typeface="Calibri" pitchFamily="34" charset="0"/>
                <a:cs typeface="Times New Roman" pitchFamily="18" charset="0"/>
              </a:rPr>
              <a:t> </a:t>
            </a:r>
            <a:r>
              <a:rPr kumimoji="0" lang="bs-Cyrl-BA"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Ствари су, заиста, почеле да се мијењају, али нагоре...</a:t>
            </a:r>
          </a:p>
        </p:txBody>
      </p:sp>
      <p:pic>
        <p:nvPicPr>
          <p:cNvPr id="6" name="Picture 5" descr="SadBoy2.jpg"/>
          <p:cNvPicPr>
            <a:picLocks noChangeAspect="1"/>
          </p:cNvPicPr>
          <p:nvPr/>
        </p:nvPicPr>
        <p:blipFill>
          <a:blip r:embed="rId3" cstate="print"/>
          <a:stretch>
            <a:fillRect/>
          </a:stretch>
        </p:blipFill>
        <p:spPr>
          <a:xfrm>
            <a:off x="2648777" y="1600200"/>
            <a:ext cx="3846444" cy="2884833"/>
          </a:xfrm>
          <a:prstGeom prst="rect">
            <a:avLst/>
          </a:prstGeom>
          <a:ln>
            <a:noFill/>
          </a:ln>
          <a:effectLst>
            <a:softEdge rad="112500"/>
          </a:effectLst>
        </p:spPr>
      </p:pic>
    </p:spTree>
  </p:cSld>
  <p:clrMapOvr>
    <a:masterClrMapping/>
  </p:clrMapOvr>
  <p:transition spd="slow">
    <p:diamond/>
    <p:sndAc>
      <p:stSnd>
        <p:snd r:embed="rId2" name="camera.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09600" y="609600"/>
            <a:ext cx="7772400" cy="5638800"/>
          </a:xfrm>
          <a:prstGeom prst="roundRect">
            <a:avLst/>
          </a:prstGeom>
          <a:solidFill>
            <a:schemeClr val="tx1">
              <a:lumMod val="95000"/>
              <a:lumOff val="5000"/>
            </a:schemeClr>
          </a:solidFill>
        </p:spPr>
        <p:style>
          <a:lnRef idx="0">
            <a:schemeClr val="dk1"/>
          </a:lnRef>
          <a:fillRef idx="3">
            <a:schemeClr val="dk1"/>
          </a:fillRef>
          <a:effectRef idx="3">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bs-Cyrl-BA" sz="4400" b="1" dirty="0" smtClean="0">
                <a:ln w="11430"/>
                <a:solidFill>
                  <a:schemeClr val="bg1"/>
                </a:solidFill>
                <a:effectLst>
                  <a:outerShdw blurRad="50800" dist="39000" dir="5460000" algn="tl">
                    <a:srgbClr val="000000">
                      <a:alpha val="38000"/>
                    </a:srgbClr>
                  </a:outerShdw>
                </a:effectLst>
              </a:rPr>
              <a:t>Погледајмо шта ће се догодити...</a:t>
            </a:r>
          </a:p>
          <a:p>
            <a:pPr algn="ctr"/>
            <a:r>
              <a:rPr lang="bs-Cyrl-BA" sz="4400" b="1" dirty="0" smtClean="0">
                <a:ln w="11430"/>
                <a:solidFill>
                  <a:schemeClr val="bg1"/>
                </a:solidFill>
                <a:effectLst>
                  <a:outerShdw blurRad="50800" dist="39000" dir="5460000" algn="tl">
                    <a:srgbClr val="000000">
                      <a:alpha val="38000"/>
                    </a:srgbClr>
                  </a:outerShdw>
                </a:effectLst>
              </a:rPr>
              <a:t>Мрки је сам у својој соби...</a:t>
            </a:r>
          </a:p>
          <a:p>
            <a:pPr algn="ctr"/>
            <a:r>
              <a:rPr lang="bs-Cyrl-BA" sz="4400" b="1" dirty="0" smtClean="0">
                <a:ln w="11430"/>
                <a:solidFill>
                  <a:schemeClr val="bg1"/>
                </a:solidFill>
                <a:effectLst>
                  <a:outerShdw blurRad="50800" dist="39000" dir="5460000" algn="tl">
                    <a:srgbClr val="000000">
                      <a:alpha val="38000"/>
                    </a:srgbClr>
                  </a:outerShdw>
                </a:effectLst>
              </a:rPr>
              <a:t>Размишља наглас...</a:t>
            </a:r>
            <a:endParaRPr lang="en-US" sz="4400" b="1" dirty="0">
              <a:ln w="11430"/>
              <a:solidFill>
                <a:schemeClr val="bg1"/>
              </a:solidFill>
              <a:effectLst>
                <a:outerShdw blurRad="50800" dist="39000" dir="5460000" algn="tl">
                  <a:srgbClr val="000000">
                    <a:alpha val="38000"/>
                  </a:srgbClr>
                </a:outerShdw>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2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2000" fill="hold"/>
                                        <p:tgtEl>
                                          <p:spTgt spid="5">
                                            <p:txEl>
                                              <p:pRg st="0" end="0"/>
                                            </p:txEl>
                                          </p:spTgt>
                                        </p:tgtEl>
                                        <p:attrNameLst>
                                          <p:attrName>ppt_x</p:attrName>
                                        </p:attrNameLst>
                                      </p:cBhvr>
                                      <p:tavLst>
                                        <p:tav tm="0">
                                          <p:val>
                                            <p:fltVal val="0.5"/>
                                          </p:val>
                                        </p:tav>
                                        <p:tav tm="100000">
                                          <p:val>
                                            <p:strVal val="#ppt_x"/>
                                          </p:val>
                                        </p:tav>
                                      </p:tavLst>
                                    </p:anim>
                                    <p:anim calcmode="lin" valueType="num">
                                      <p:cBhvr>
                                        <p:cTn id="10" dur="2000" fill="hold"/>
                                        <p:tgtEl>
                                          <p:spTgt spid="5">
                                            <p:txEl>
                                              <p:pRg st="0" end="0"/>
                                            </p:txEl>
                                          </p:spTgt>
                                        </p:tgtEl>
                                        <p:attrNameLst>
                                          <p:attrName>ppt_y</p:attrName>
                                        </p:attrNameLst>
                                      </p:cBhvr>
                                      <p:tavLst>
                                        <p:tav tm="0">
                                          <p:val>
                                            <p:fltVal val="0.5"/>
                                          </p:val>
                                        </p:tav>
                                        <p:tav tm="100000">
                                          <p:val>
                                            <p:strVal val="#ppt_y"/>
                                          </p:val>
                                        </p:tav>
                                      </p:tavLst>
                                    </p:anim>
                                  </p:childTnLst>
                                  <p:subTnLst>
                                    <p:set>
                                      <p:cBhvr override="childStyle">
                                        <p:cTn dur="1" fill="hold" display="0" masterRel="nextClick" afterEffect="1"/>
                                        <p:tgtEl>
                                          <p:spTgt spid="5">
                                            <p:txEl>
                                              <p:pRg st="0" end="0"/>
                                            </p:txEl>
                                          </p:spTgt>
                                        </p:tgtEl>
                                        <p:attrNameLst>
                                          <p:attrName>style.visibility</p:attrName>
                                        </p:attrNameLst>
                                      </p:cBhvr>
                                      <p:to>
                                        <p:strVal val="hidden"/>
                                      </p:to>
                                    </p:set>
                                    <p:audio>
                                      <p:cMediaNode>
                                        <p:cTn display="0" masterRel="sameClick">
                                          <p:stCondLst>
                                            <p:cond evt="begin" delay="0">
                                              <p:tn val="5"/>
                                            </p:cond>
                                          </p:stCondLst>
                                          <p:endCondLst>
                                            <p:cond evt="onStopAudio" delay="0">
                                              <p:tgtEl>
                                                <p:sldTgt/>
                                              </p:tgtEl>
                                            </p:cond>
                                          </p:endCondLst>
                                        </p:cTn>
                                        <p:tgtEl>
                                          <p:sndTgt r:embed="rId2" name="MS900388559.WAV"/>
                                        </p:tgtEl>
                                      </p:cMediaNode>
                                    </p:audio>
                                  </p:subTnLst>
                                </p:cTn>
                              </p:par>
                            </p:childTnLst>
                          </p:cTn>
                        </p:par>
                      </p:childTnLst>
                    </p:cTn>
                  </p:par>
                  <p:par>
                    <p:cTn id="11" fill="hold">
                      <p:stCondLst>
                        <p:cond delay="indefinite"/>
                      </p:stCondLst>
                      <p:childTnLst>
                        <p:par>
                          <p:cTn id="12" fill="hold">
                            <p:stCondLst>
                              <p:cond delay="0"/>
                            </p:stCondLst>
                            <p:childTnLst>
                              <p:par>
                                <p:cTn id="13" presetID="23" presetClass="entr" presetSubtype="528"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p:cTn id="15" dur="2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6" dur="2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17" dur="2000" fill="hold"/>
                                        <p:tgtEl>
                                          <p:spTgt spid="5">
                                            <p:txEl>
                                              <p:pRg st="1" end="1"/>
                                            </p:txEl>
                                          </p:spTgt>
                                        </p:tgtEl>
                                        <p:attrNameLst>
                                          <p:attrName>ppt_x</p:attrName>
                                        </p:attrNameLst>
                                      </p:cBhvr>
                                      <p:tavLst>
                                        <p:tav tm="0">
                                          <p:val>
                                            <p:fltVal val="0.5"/>
                                          </p:val>
                                        </p:tav>
                                        <p:tav tm="100000">
                                          <p:val>
                                            <p:strVal val="#ppt_x"/>
                                          </p:val>
                                        </p:tav>
                                      </p:tavLst>
                                    </p:anim>
                                    <p:anim calcmode="lin" valueType="num">
                                      <p:cBhvr>
                                        <p:cTn id="18" dur="2000" fill="hold"/>
                                        <p:tgtEl>
                                          <p:spTgt spid="5">
                                            <p:txEl>
                                              <p:pRg st="1" end="1"/>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3" name="chimes.wav"/>
                                        </p:tgtEl>
                                      </p:cMediaNode>
                                    </p:audio>
                                  </p:subTnLst>
                                </p:cTn>
                              </p:par>
                              <p:par>
                                <p:cTn id="19" presetID="23" presetClass="entr" presetSubtype="528"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2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2" dur="2000" fill="hold"/>
                                        <p:tgtEl>
                                          <p:spTgt spid="5">
                                            <p:txEl>
                                              <p:pRg st="2" end="2"/>
                                            </p:txEl>
                                          </p:spTgt>
                                        </p:tgtEl>
                                        <p:attrNameLst>
                                          <p:attrName>ppt_h</p:attrName>
                                        </p:attrNameLst>
                                      </p:cBhvr>
                                      <p:tavLst>
                                        <p:tav tm="0">
                                          <p:val>
                                            <p:fltVal val="0"/>
                                          </p:val>
                                        </p:tav>
                                        <p:tav tm="100000">
                                          <p:val>
                                            <p:strVal val="#ppt_h"/>
                                          </p:val>
                                        </p:tav>
                                      </p:tavLst>
                                    </p:anim>
                                    <p:anim calcmode="lin" valueType="num">
                                      <p:cBhvr>
                                        <p:cTn id="23" dur="2000" fill="hold"/>
                                        <p:tgtEl>
                                          <p:spTgt spid="5">
                                            <p:txEl>
                                              <p:pRg st="2" end="2"/>
                                            </p:txEl>
                                          </p:spTgt>
                                        </p:tgtEl>
                                        <p:attrNameLst>
                                          <p:attrName>ppt_x</p:attrName>
                                        </p:attrNameLst>
                                      </p:cBhvr>
                                      <p:tavLst>
                                        <p:tav tm="0">
                                          <p:val>
                                            <p:fltVal val="0.5"/>
                                          </p:val>
                                        </p:tav>
                                        <p:tav tm="100000">
                                          <p:val>
                                            <p:strVal val="#ppt_x"/>
                                          </p:val>
                                        </p:tav>
                                      </p:tavLst>
                                    </p:anim>
                                    <p:anim calcmode="lin" valueType="num">
                                      <p:cBhvr>
                                        <p:cTn id="24" dur="2000" fill="hold"/>
                                        <p:tgtEl>
                                          <p:spTgt spid="5">
                                            <p:txEl>
                                              <p:pRg st="2" end="2"/>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09600" y="609600"/>
            <a:ext cx="7772400" cy="5638800"/>
          </a:xfrm>
          <a:prstGeom prst="roundRect">
            <a:avLst/>
          </a:prstGeom>
          <a:solidFill>
            <a:schemeClr val="tx1">
              <a:lumMod val="95000"/>
              <a:lumOff val="5000"/>
            </a:schemeClr>
          </a:solidFill>
        </p:spPr>
        <p:style>
          <a:lnRef idx="0">
            <a:schemeClr val="dk1"/>
          </a:lnRef>
          <a:fillRef idx="3">
            <a:schemeClr val="dk1"/>
          </a:fillRef>
          <a:effectRef idx="3">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bs-Cyrl-BA" sz="4400" b="1" dirty="0" smtClean="0">
                <a:ln w="11430"/>
                <a:solidFill>
                  <a:schemeClr val="bg1"/>
                </a:solidFill>
                <a:effectLst>
                  <a:outerShdw blurRad="50800" dist="39000" dir="5460000" algn="tl">
                    <a:srgbClr val="000000">
                      <a:alpha val="38000"/>
                    </a:srgbClr>
                  </a:outerShdw>
                </a:effectLst>
              </a:rPr>
              <a:t>У исто вријеме на другом крају града...</a:t>
            </a:r>
          </a:p>
          <a:p>
            <a:pPr algn="ctr"/>
            <a:endParaRPr lang="en-US" sz="4400" b="1" dirty="0">
              <a:ln w="11430"/>
              <a:solidFill>
                <a:schemeClr val="bg1"/>
              </a:solidFill>
              <a:effectLst>
                <a:outerShdw blurRad="50800" dist="39000" dir="5460000" algn="tl">
                  <a:srgbClr val="000000">
                    <a:alpha val="38000"/>
                  </a:srgbClr>
                </a:outerShdw>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ppt_x</p:attrName>
                                        </p:attrNameLst>
                                      </p:cBhvr>
                                      <p:tavLst>
                                        <p:tav tm="0">
                                          <p:val>
                                            <p:fltVal val="0.5"/>
                                          </p:val>
                                        </p:tav>
                                        <p:tav tm="100000">
                                          <p:val>
                                            <p:strVal val="#ppt_x"/>
                                          </p:val>
                                        </p:tav>
                                      </p:tavLst>
                                    </p:anim>
                                    <p:anim calcmode="lin" valueType="num">
                                      <p:cBhvr>
                                        <p:cTn id="10" dur="1000" fill="hold"/>
                                        <p:tgtEl>
                                          <p:spTgt spid="5">
                                            <p:txEl>
                                              <p:pRg st="0" end="0"/>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MS900388559.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09600" y="609600"/>
            <a:ext cx="7772400" cy="5638800"/>
          </a:xfrm>
          <a:prstGeom prst="roundRect">
            <a:avLst/>
          </a:prstGeom>
          <a:solidFill>
            <a:schemeClr val="tx1">
              <a:lumMod val="95000"/>
              <a:lumOff val="5000"/>
            </a:schemeClr>
          </a:solidFill>
        </p:spPr>
        <p:style>
          <a:lnRef idx="0">
            <a:schemeClr val="dk1"/>
          </a:lnRef>
          <a:fillRef idx="3">
            <a:schemeClr val="dk1"/>
          </a:fillRef>
          <a:effectRef idx="3">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bs-Cyrl-BA" sz="4400" b="1" dirty="0" smtClean="0">
                <a:ln w="11430"/>
                <a:solidFill>
                  <a:schemeClr val="bg1"/>
                </a:solidFill>
                <a:effectLst>
                  <a:outerShdw blurRad="50800" dist="39000" dir="5460000" algn="tl">
                    <a:srgbClr val="000000">
                      <a:alpha val="38000"/>
                    </a:srgbClr>
                  </a:outerShdw>
                </a:effectLst>
              </a:rPr>
              <a:t>Марку је </a:t>
            </a:r>
            <a:r>
              <a:rPr lang="bs-Cyrl-BA" sz="4400" b="1" dirty="0" smtClean="0">
                <a:ln w="11430"/>
                <a:solidFill>
                  <a:schemeClr val="bg1"/>
                </a:solidFill>
                <a:effectLst>
                  <a:outerShdw blurRad="50800" dist="39000" dir="5460000" algn="tl">
                    <a:srgbClr val="000000">
                      <a:alpha val="38000"/>
                    </a:srgbClr>
                  </a:outerShdw>
                </a:effectLst>
              </a:rPr>
              <a:t>уб</a:t>
            </a:r>
            <a:r>
              <a:rPr lang="sr-Cyrl-BA" sz="4400" b="1" dirty="0" smtClean="0">
                <a:ln w="11430"/>
                <a:solidFill>
                  <a:schemeClr val="bg1"/>
                </a:solidFill>
                <a:effectLst>
                  <a:outerShdw blurRad="50800" dist="39000" dir="5460000" algn="tl">
                    <a:srgbClr val="000000">
                      <a:alpha val="38000"/>
                    </a:srgbClr>
                  </a:outerShdw>
                </a:effectLst>
              </a:rPr>
              <a:t>р</a:t>
            </a:r>
            <a:r>
              <a:rPr lang="bs-Cyrl-BA" sz="4400" b="1" dirty="0" smtClean="0">
                <a:ln w="11430"/>
                <a:solidFill>
                  <a:schemeClr val="bg1"/>
                </a:solidFill>
                <a:effectLst>
                  <a:outerShdw blurRad="50800" dist="39000" dir="5460000" algn="tl">
                    <a:srgbClr val="000000">
                      <a:alpha val="38000"/>
                    </a:srgbClr>
                  </a:outerShdw>
                </a:effectLst>
              </a:rPr>
              <a:t>зо </a:t>
            </a:r>
            <a:r>
              <a:rPr lang="bs-Cyrl-BA" sz="4400" b="1" dirty="0" smtClean="0">
                <a:ln w="11430"/>
                <a:solidFill>
                  <a:schemeClr val="bg1"/>
                </a:solidFill>
                <a:effectLst>
                  <a:outerShdw blurRad="50800" dist="39000" dir="5460000" algn="tl">
                    <a:srgbClr val="000000">
                      <a:alpha val="38000"/>
                    </a:srgbClr>
                  </a:outerShdw>
                </a:effectLst>
              </a:rPr>
              <a:t>све било јасно...</a:t>
            </a:r>
          </a:p>
          <a:p>
            <a:pPr algn="ctr"/>
            <a:endParaRPr lang="en-US" sz="4400" b="1" dirty="0">
              <a:ln w="11430"/>
              <a:solidFill>
                <a:schemeClr val="bg1"/>
              </a:solidFill>
              <a:effectLst>
                <a:outerShdw blurRad="50800" dist="39000" dir="5460000" algn="tl">
                  <a:srgbClr val="000000">
                    <a:alpha val="38000"/>
                  </a:srgbClr>
                </a:outerShdw>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3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3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3000" fill="hold"/>
                                        <p:tgtEl>
                                          <p:spTgt spid="5">
                                            <p:txEl>
                                              <p:pRg st="0" end="0"/>
                                            </p:txEl>
                                          </p:spTgt>
                                        </p:tgtEl>
                                        <p:attrNameLst>
                                          <p:attrName>ppt_x</p:attrName>
                                        </p:attrNameLst>
                                      </p:cBhvr>
                                      <p:tavLst>
                                        <p:tav tm="0">
                                          <p:val>
                                            <p:fltVal val="0.5"/>
                                          </p:val>
                                        </p:tav>
                                        <p:tav tm="100000">
                                          <p:val>
                                            <p:strVal val="#ppt_x"/>
                                          </p:val>
                                        </p:tav>
                                      </p:tavLst>
                                    </p:anim>
                                    <p:anim calcmode="lin" valueType="num">
                                      <p:cBhvr>
                                        <p:cTn id="10" dur="3000" fill="hold"/>
                                        <p:tgtEl>
                                          <p:spTgt spid="5">
                                            <p:txEl>
                                              <p:pRg st="0" end="0"/>
                                            </p:txEl>
                                          </p:spTgt>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explod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81000" y="457200"/>
            <a:ext cx="8458200" cy="6172200"/>
          </a:xfrm>
          <a:prstGeom prst="roundRect">
            <a:avLst/>
          </a:prstGeom>
          <a:solidFill>
            <a:schemeClr val="tx1">
              <a:lumMod val="95000"/>
              <a:lumOff val="5000"/>
            </a:schemeClr>
          </a:solidFill>
        </p:spPr>
        <p:style>
          <a:lnRef idx="0">
            <a:schemeClr val="dk1"/>
          </a:lnRef>
          <a:fillRef idx="3">
            <a:schemeClr val="dk1"/>
          </a:fillRef>
          <a:effectRef idx="3">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r>
              <a:rPr lang="bs-Cyrl-BA" sz="2800" b="1" dirty="0" smtClean="0">
                <a:solidFill>
                  <a:schemeClr val="bg1"/>
                </a:solidFill>
              </a:rPr>
              <a:t>У овој причи нема НЕЋУ!!! Марка су одвели у други град гдје је продавао дрогу за Шефа. Спавао је у подруму неке старе куће и увијек је за петама имао Мркија. Запријетили су му да ће наудити његовој породици уколико покуша да побјегне или их, не дај боже,  покуша пријавити полицији. Страх је потпуно овладао њиме. Био је свјестан у каквој се ситуацији налази. Чинило му се да се налази у безизлазном лавиринту. Више није владао собом. Само да се овај пакао оконча. </a:t>
            </a:r>
            <a:endParaRPr lang="en-US" sz="2800" b="1" dirty="0" smtClean="0">
              <a:solidFill>
                <a:schemeClr val="bg1"/>
              </a:solidFill>
            </a:endParaRPr>
          </a:p>
          <a:p>
            <a:r>
              <a:rPr lang="bs-Cyrl-BA" sz="2800" b="1" dirty="0" smtClean="0">
                <a:solidFill>
                  <a:schemeClr val="bg1"/>
                </a:solidFill>
              </a:rPr>
              <a:t>Једнога дана и то се догодило...</a:t>
            </a:r>
            <a:endParaRPr lang="en-US" sz="2800" b="1" dirty="0" smtClean="0">
              <a:solidFill>
                <a:schemeClr val="bg1"/>
              </a:solidFill>
            </a:endParaRPr>
          </a:p>
          <a:p>
            <a:pPr algn="ctr"/>
            <a:endParaRPr lang="en-US" sz="4400" b="1" dirty="0">
              <a:ln w="11430"/>
              <a:solidFill>
                <a:schemeClr val="bg1"/>
              </a:solidFill>
              <a:effectLst>
                <a:outerShdw blurRad="50800" dist="39000" dir="5460000" algn="tl">
                  <a:srgbClr val="000000">
                    <a:alpha val="38000"/>
                  </a:srgbClr>
                </a:outerShdw>
              </a:effectLst>
            </a:endParaRP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4082</TotalTime>
  <Words>479</Words>
  <Application>Microsoft Office PowerPoint</Application>
  <PresentationFormat>On-screen Show (4:3)</PresentationFormat>
  <Paragraphs>44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Представа   ГРЕШКА </vt:lpstr>
      <vt:lpstr>Улоге тумаче:</vt:lpstr>
      <vt:lpstr>ШЕФ</vt:lpstr>
      <vt:lpstr>МРКИ</vt:lpstr>
      <vt:lpstr>МАРКО</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Представа   ГРЕШКА</dc:title>
  <dc:creator>User</dc:creator>
  <cp:lastModifiedBy>Verica</cp:lastModifiedBy>
  <cp:revision>275</cp:revision>
  <dcterms:created xsi:type="dcterms:W3CDTF">2011-09-25T14:49:05Z</dcterms:created>
  <dcterms:modified xsi:type="dcterms:W3CDTF">2017-10-27T19:23:57Z</dcterms:modified>
</cp:coreProperties>
</file>