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86" r:id="rId2"/>
    <p:sldId id="296" r:id="rId3"/>
    <p:sldId id="301" r:id="rId4"/>
    <p:sldId id="304" r:id="rId5"/>
    <p:sldId id="297" r:id="rId6"/>
    <p:sldId id="299" r:id="rId7"/>
    <p:sldId id="284" r:id="rId8"/>
    <p:sldId id="302" r:id="rId9"/>
    <p:sldId id="305" r:id="rId10"/>
    <p:sldId id="285" r:id="rId11"/>
    <p:sldId id="306" r:id="rId12"/>
    <p:sldId id="283" r:id="rId13"/>
    <p:sldId id="307" r:id="rId14"/>
    <p:sldId id="30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" initials="M" lastIdx="1" clrIdx="0">
    <p:extLst>
      <p:ext uri="{19B8F6BF-5375-455C-9EA6-DF929625EA0E}">
        <p15:presenceInfo xmlns:p15="http://schemas.microsoft.com/office/powerpoint/2012/main" userId="Mir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F7F7F7"/>
    <a:srgbClr val="3399FF"/>
    <a:srgbClr val="7DDDFF"/>
    <a:srgbClr val="43CEFF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5C06C-35D3-47B6-88A2-ADF013EA886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B1D2F-32E7-441A-B1F1-699D5A22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9702-7FBF-4720-8670-571C5E7EEDD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9702-7FBF-4720-8670-571C5E7EEDD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9442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9702-7FBF-4720-8670-571C5E7EEDD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377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9702-7FBF-4720-8670-571C5E7EEDD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8816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9702-7FBF-4720-8670-571C5E7EEDD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749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9702-7FBF-4720-8670-571C5E7EEDD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5279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9702-7FBF-4720-8670-571C5E7EEDD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439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27AEA-BBBB-4C9B-AB23-214EAA8AB789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1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1CA30-F5CD-4CA0-B16A-349C6F830700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12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68200" y="3471933"/>
            <a:ext cx="5876000" cy="1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3373" y="5207400"/>
            <a:ext cx="59044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2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AF48E-ABA0-4B58-B562-D1D7408067C4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8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5034C-8BD9-4B0C-893B-33834FAB227F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69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787AA-CBCD-47F9-A04C-7106C508CDE4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8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CC9DD-75F5-4611-BA0B-CFB1A226639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39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0F1F9-2D3D-4243-878F-D000C3F2A1C4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3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BCBE8-1824-4658-A8BB-BECFAEB7E35A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9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5CD17-C377-4DE5-9FCA-CC7471605C58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8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E9F02-BE96-4BAE-86A5-1FA60D24CAE2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9702-7FBF-4720-8670-571C5E7EEDD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7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29" y="810685"/>
            <a:ext cx="1452558" cy="143106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84573" y="705235"/>
            <a:ext cx="804205" cy="96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0564" y="2367233"/>
            <a:ext cx="7091361" cy="2793906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latin typeface="Amatic" panose="02000803000000000000" pitchFamily="2" charset="0"/>
              </a:rPr>
              <a:t/>
            </a:r>
            <a:br>
              <a:rPr lang="bs-Latn-BA" dirty="0" smtClean="0">
                <a:latin typeface="Amatic" panose="02000803000000000000" pitchFamily="2" charset="0"/>
              </a:rPr>
            </a:br>
            <a:r>
              <a:rPr lang="bs-Latn-BA" sz="4800" b="1" dirty="0">
                <a:latin typeface="Amatic" panose="02000803000000000000" pitchFamily="2" charset="0"/>
              </a:rPr>
              <a:t/>
            </a:r>
            <a:br>
              <a:rPr lang="bs-Latn-BA" sz="4800" b="1" dirty="0">
                <a:latin typeface="Amatic" panose="02000803000000000000" pitchFamily="2" charset="0"/>
              </a:rPr>
            </a:br>
            <a:r>
              <a:rPr lang="bs-Latn-BA" sz="4800" b="1" dirty="0">
                <a:latin typeface="Amatic" panose="02000803000000000000" pitchFamily="2" charset="0"/>
              </a:rPr>
              <a:t/>
            </a:r>
            <a:br>
              <a:rPr lang="bs-Latn-BA" sz="4800" b="1" dirty="0">
                <a:latin typeface="Amatic" panose="02000803000000000000" pitchFamily="2" charset="0"/>
              </a:rPr>
            </a:br>
            <a:endParaRPr lang="en-US" sz="4800" b="1" dirty="0">
              <a:latin typeface="Amatic" panose="02000803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305" y="1964066"/>
            <a:ext cx="8687390" cy="2375046"/>
          </a:xfrm>
        </p:spPr>
        <p:txBody>
          <a:bodyPr>
            <a:noAutofit/>
          </a:bodyPr>
          <a:lstStyle/>
          <a:p>
            <a:r>
              <a:rPr lang="bs-Latn-BA" sz="4800" b="1" dirty="0" smtClean="0">
                <a:solidFill>
                  <a:schemeClr val="tx1"/>
                </a:solidFill>
                <a:latin typeface="Amatic" panose="02000803000000000000" pitchFamily="2" charset="0"/>
              </a:rPr>
              <a:t>O emocijama, sthrahu, smijehu, odgoju...</a:t>
            </a:r>
            <a:r>
              <a:rPr lang="bs-Latn-BA" sz="4800" dirty="0">
                <a:solidFill>
                  <a:schemeClr val="tx1"/>
                </a:solidFill>
                <a:latin typeface="Amatic" panose="02000803000000000000" pitchFamily="2" charset="0"/>
              </a:rPr>
              <a:t/>
            </a:r>
            <a:br>
              <a:rPr lang="bs-Latn-BA" sz="4800" dirty="0">
                <a:solidFill>
                  <a:schemeClr val="tx1"/>
                </a:solidFill>
                <a:latin typeface="Amatic" panose="02000803000000000000" pitchFamily="2" charset="0"/>
              </a:rPr>
            </a:br>
            <a:r>
              <a:rPr lang="bs-Latn-BA" sz="4800" dirty="0" smtClean="0">
                <a:solidFill>
                  <a:schemeClr val="tx1"/>
                </a:solidFill>
                <a:latin typeface="Amatic" panose="02000803000000000000" pitchFamily="2" charset="0"/>
              </a:rPr>
              <a:t>ILI</a:t>
            </a:r>
            <a:endParaRPr lang="bs-Latn-BA" sz="4800" dirty="0">
              <a:solidFill>
                <a:schemeClr val="tx1"/>
              </a:solidFill>
              <a:latin typeface="Amatic" panose="02000803000000000000" pitchFamily="2" charset="0"/>
            </a:endParaRPr>
          </a:p>
          <a:p>
            <a:r>
              <a:rPr lang="bs-Latn-BA" sz="4800" b="1" dirty="0">
                <a:solidFill>
                  <a:schemeClr val="tx1"/>
                </a:solidFill>
                <a:latin typeface="Amatic" panose="02000803000000000000" pitchFamily="2" charset="0"/>
              </a:rPr>
              <a:t>kako </a:t>
            </a:r>
            <a:r>
              <a:rPr lang="bs-Latn-BA" sz="4800" b="1" dirty="0" smtClean="0">
                <a:solidFill>
                  <a:schemeClr val="tx1"/>
                </a:solidFill>
                <a:latin typeface="Amatic" panose="02000803000000000000" pitchFamily="2" charset="0"/>
              </a:rPr>
              <a:t>preživjeti roditeljstvo u doba korone?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611779"/>
            <a:ext cx="10175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Icons made by &lt;a </a:t>
            </a:r>
            <a:r>
              <a:rPr lang="en-US" sz="1000" dirty="0" err="1"/>
              <a:t>href</a:t>
            </a:r>
            <a:r>
              <a:rPr lang="en-US" sz="1000" dirty="0"/>
              <a:t>="https://www.flaticon.com/authors/freepik" title="</a:t>
            </a:r>
            <a:r>
              <a:rPr lang="en-US" sz="1000" dirty="0" err="1"/>
              <a:t>Freepik</a:t>
            </a:r>
            <a:r>
              <a:rPr lang="en-US" sz="1000" dirty="0"/>
              <a:t>"&gt;</a:t>
            </a:r>
            <a:r>
              <a:rPr lang="en-US" sz="1000" dirty="0" err="1"/>
              <a:t>Freepik</a:t>
            </a:r>
            <a:r>
              <a:rPr lang="en-US" sz="1000" dirty="0"/>
              <a:t>&lt;/a&gt; from &lt;a </a:t>
            </a:r>
            <a:r>
              <a:rPr lang="en-US" sz="1000" dirty="0" err="1"/>
              <a:t>href</a:t>
            </a:r>
            <a:r>
              <a:rPr lang="en-US" sz="1000" dirty="0"/>
              <a:t>="https://www.flaticon.com/" title="</a:t>
            </a:r>
            <a:r>
              <a:rPr lang="en-US" sz="1000" dirty="0" err="1"/>
              <a:t>Flaticon</a:t>
            </a:r>
            <a:r>
              <a:rPr lang="en-US" sz="1000" dirty="0"/>
              <a:t>"&gt; www.flaticon.com&lt;/a&gt;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2" y="4204587"/>
            <a:ext cx="1287906" cy="1287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965" y="4226165"/>
            <a:ext cx="1217314" cy="12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4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61960" y="644444"/>
            <a:ext cx="30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.</a:t>
            </a:r>
            <a:endParaRPr lang="en-US" dirty="0"/>
          </a:p>
        </p:txBody>
      </p:sp>
      <p:pic>
        <p:nvPicPr>
          <p:cNvPr id="13" name="Picture 12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1" y="1828800"/>
            <a:ext cx="9601196" cy="404706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Prekomjeran plač ili iritacija kod mlađe djece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Povratak ponašanjima koja su prerasla (na </a:t>
            </a:r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 </a:t>
            </a:r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toaletne nesreće ili mokrenje u krevet)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Prekomjerna briga ili tuga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Nezdrav način prehrane ili spavanja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Razdražljivost i ljutita ponašanja kod tinejdžera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Izbjegavanje praćenja online škole i rađenja zadataka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Poteškoće sa pažnjom i koncentracijom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Izbjegavanje aktivnosti u kojima je uživalo u prošlosti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Neobjašnjive glavobolje ili boli u tijelu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Upotreba alkohola ili duhana kod tinejdžera</a:t>
            </a:r>
          </a:p>
          <a:p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Zatvaranje u izdvojen prostor</a:t>
            </a:r>
            <a:endParaRPr lang="en-US" dirty="0">
              <a:latin typeface="Amatic" panose="020008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79" y="748937"/>
            <a:ext cx="989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800" b="1" dirty="0" smtClean="0">
                <a:latin typeface="Amatic" panose="02000803000000000000" pitchFamily="2" charset="0"/>
              </a:rPr>
              <a:t>Neke uobičajene promjene na koje treba paziti uključuju:</a:t>
            </a:r>
            <a:endParaRPr lang="bs-Latn-BA" sz="3600" dirty="0">
              <a:latin typeface="Amatic" panose="020008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802"/>
          <a:stretch/>
        </p:blipFill>
        <p:spPr>
          <a:xfrm>
            <a:off x="8746545" y="3346980"/>
            <a:ext cx="1777787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52" y="624945"/>
            <a:ext cx="9601196" cy="703793"/>
          </a:xfrm>
        </p:spPr>
        <p:txBody>
          <a:bodyPr>
            <a:noAutofit/>
          </a:bodyPr>
          <a:lstStyle/>
          <a:p>
            <a:r>
              <a:rPr lang="bs-Latn-BA" sz="6000" b="1" dirty="0" smtClean="0">
                <a:solidFill>
                  <a:srgbClr val="000000"/>
                </a:solidFill>
                <a:latin typeface="Amatic" panose="02000803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Online škola...i moja uloga</a:t>
            </a:r>
            <a:endParaRPr lang="en-US" sz="6000" dirty="0">
              <a:latin typeface="Amatic" panose="02000803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0125" y="1683808"/>
            <a:ext cx="5016627" cy="4574117"/>
          </a:xfrm>
          <a:solidFill>
            <a:srgbClr val="F7F7F7"/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</a:pP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Zajedno sa djetetom odredite najbolje mjesto za učenje u kući. Uredite prostor tako da se dijete može skoncentrisati i da ima što manje distrakcije.</a:t>
            </a:r>
          </a:p>
          <a:p>
            <a:pPr algn="just">
              <a:lnSpc>
                <a:spcPct val="107000"/>
              </a:lnSpc>
            </a:pPr>
            <a:r>
              <a:rPr lang="bs-Latn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Djeca trebaju sigurnost, a dnevna rutina je način da je imaju. Neka pokušaju da svoje obaveze rade u isto vrijeme.</a:t>
            </a:r>
            <a:endParaRPr lang="bs-Latn-B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s-Latn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Pomozite djetetu ako nešto ne razumije, ali nemojte ga privikavati da se oslanja na vas. Jačajte samostalnost i samopouzdanje djeteta. Postavljajte pitanja: Reci mi svojim riječima šta je zadatak? Kako bi ti to uradio/la, imaš li ideju?</a:t>
            </a:r>
          </a:p>
          <a:p>
            <a:pPr algn="just">
              <a:lnSpc>
                <a:spcPct val="107000"/>
              </a:lnSpc>
            </a:pPr>
            <a:r>
              <a:rPr lang="bs-Latn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Potičite ih da komuniciraju sa vršnjacima, ne zovite učiteljice i nastavnike svaki čas, i oni imaju porodice!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81344" y="1914524"/>
            <a:ext cx="4977194" cy="4214813"/>
          </a:xfrm>
          <a:solidFill>
            <a:srgbClr val="F7F7F7"/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</a:pP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Budite strpljivi jer i djeci popušta koncentaracija i pažnja, ali postavite i jasna očekivanja u pogledu izvršavanja svojih obaveza. Potičite djecu da urade najbolje što </a:t>
            </a:r>
            <a:r>
              <a:rPr lang="bs-Latn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i pokažite im da vjerujete u njih.</a:t>
            </a:r>
            <a:endParaRPr lang="bs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vam se </a:t>
            </a:r>
            <a:r>
              <a:rPr lang="bs-Latn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očekivanja </a:t>
            </a: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čine prevelikim, ili vidite da kod djece izazivaju stres, pomozite djeci da razumiju da i nastavnicima nije lako i da nekad ne odmjere dobro svoja očekivanja. Neka urade koliko mogu i znaju</a:t>
            </a:r>
            <a:r>
              <a:rPr lang="bs-Latn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bs-Latn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Pitajte ih svaki dan šta su novo naučili, šta još žele da nauče? Odmaknite fokus sa ocjena, poređenja sa drugima – na stvarni smisao učenja.</a:t>
            </a:r>
            <a:endParaRPr lang="bs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/>
        </p:blipFill>
        <p:spPr>
          <a:xfrm>
            <a:off x="9393533" y="836023"/>
            <a:ext cx="1570049" cy="10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71524"/>
            <a:ext cx="9601196" cy="11430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s-Latn-BA" sz="6000" b="1" dirty="0" smtClean="0">
                <a:solidFill>
                  <a:srgbClr val="000000"/>
                </a:solidFill>
                <a:latin typeface="Amatic" panose="02000803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Pomozite sebi...</a:t>
            </a:r>
            <a:endParaRPr lang="en-US" sz="6000" dirty="0">
              <a:latin typeface="Amatic" panose="02000803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3476" y="1993105"/>
            <a:ext cx="9925047" cy="4221958"/>
          </a:xfrm>
          <a:solidFill>
            <a:srgbClr val="F7F7F7"/>
          </a:soli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Napravite redovne pauze od gledanja, čitanja ili slušanja vijesti, uključujući društvene mreže. Slušanje o pandemiji više puta dnevno može biti veoma uznemirujuće.</a:t>
            </a:r>
            <a:endParaRPr lang="bs-Latn-BA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Kada ste napeti zastanite, duboko udahnite više puta na prozoru ili balkonu. Zaokupite se fizičkim poslovima i svakodnevnim zadacima.</a:t>
            </a:r>
            <a:endParaRPr lang="bs-Latn-BA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Povežite se s drugima. Razgovarajte s ljudima kojima vjerujete u vezi sa zabrinutošću i tome kako se osjećate. Razgovarate o drugim temama, prisjećajte se zanimljivih i smiješnih događaja, šalite se na svoj račun. Smijeh je uvijek lijek!</a:t>
            </a:r>
            <a:endParaRPr lang="bs-Latn-BA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Omogućite sebi dobar period oporavka nakon rada i vrijeme za sebe. Ne trebate biti svima dostupni 24/7 i to jasno stavite do znanja svojim ukućanima. Uskladite obaveze sa djecom.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Postavite sebi neke ciljeve i trudite se da ih ostvarite – nije važno da li je to pospremanje ladica, isprobavanje novih recepata, pisanje bloga, gledanje filma ili uređivanje balkona.</a:t>
            </a:r>
            <a:endParaRPr lang="bs-Latn-BA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462" y="674836"/>
            <a:ext cx="1375292" cy="11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27856"/>
            <a:ext cx="9601196" cy="828676"/>
          </a:xfrm>
        </p:spPr>
        <p:txBody>
          <a:bodyPr>
            <a:noAutofit/>
          </a:bodyPr>
          <a:lstStyle/>
          <a:p>
            <a:r>
              <a:rPr lang="bs-Latn-BA" sz="6000" b="1" dirty="0" smtClean="0">
                <a:solidFill>
                  <a:srgbClr val="000000"/>
                </a:solidFill>
                <a:latin typeface="Amatic" panose="02000803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Pripremimo se na trajanje...</a:t>
            </a:r>
            <a:endParaRPr lang="en-US" sz="6000" dirty="0">
              <a:latin typeface="Amatic" panose="02000803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1075" y="1657350"/>
            <a:ext cx="10377487" cy="4343399"/>
          </a:xfrm>
          <a:solidFill>
            <a:srgbClr val="F7F7F7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Neizvesnost je jedno od najtežih stanja za podnijeti i nama i djeci. Ali, uvijek trebamo iz svega izvući i nešto dobro!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bs-Latn-BA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Pokušajte ne razmišljati o krajnjim rokovima, već pravite planove za duži vremenski period:</a:t>
            </a:r>
          </a:p>
          <a:p>
            <a:pPr algn="just">
              <a:lnSpc>
                <a:spcPct val="107000"/>
              </a:lnSpc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Uspostavite dnevne rutine i pridržavajte ih se koliko god možete. </a:t>
            </a:r>
            <a:r>
              <a:rPr lang="bs-Latn-BA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što smo kod kuće, ne znači da trebamo cijeli dan provesti u pidžami, ili gledati serije. Niti jesti slatkiše </a:t>
            </a:r>
            <a:r>
              <a:rPr lang="bs-Latn-BA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bs-Latn-BA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bs-Latn-BA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Budite model djeci i pokažite im da se život i svakodnevne aktivnosti nastavljaju, koliko god su okolnosti izmjenjene. Uspostavite raspored rada, obaveze, rokove.</a:t>
            </a:r>
          </a:p>
          <a:p>
            <a:pPr algn="just">
              <a:lnSpc>
                <a:spcPct val="107000"/>
              </a:lnSpc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Zajednički vježbajte; napravite sedmični meni od dostupnih namirnica; listu filmova koje želite gledati...</a:t>
            </a:r>
          </a:p>
          <a:p>
            <a:pPr algn="just">
              <a:lnSpc>
                <a:spcPct val="107000"/>
              </a:lnSpc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Uključite djecu u pravljenje planova, spiskova, u kuhanje i sve druge poslove.</a:t>
            </a:r>
          </a:p>
          <a:p>
            <a:pPr algn="just">
              <a:lnSpc>
                <a:spcPct val="107000"/>
              </a:lnSpc>
            </a:pPr>
            <a:r>
              <a:rPr lang="bs-Latn-B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Planirajte zabavu – napravite listu ideja za svakodnevne zabavne aktivnosti i odvojite za to vrijeme. </a:t>
            </a:r>
          </a:p>
          <a:p>
            <a:pPr algn="just">
              <a:lnSpc>
                <a:spcPct val="107000"/>
              </a:lnSpc>
            </a:pPr>
            <a:r>
              <a:rPr lang="bs-Latn-BA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Redovno i kvalitetno spavanje je izuzetno važno za imunitet i nošenje sa stresom.</a:t>
            </a:r>
          </a:p>
          <a:p>
            <a:pPr algn="just">
              <a:lnSpc>
                <a:spcPct val="107000"/>
              </a:lnSpc>
            </a:pPr>
            <a:endParaRPr lang="bs-Latn-BA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9314" y="627856"/>
            <a:ext cx="923517" cy="9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7807"/>
            <a:ext cx="9601196" cy="818093"/>
          </a:xfrm>
        </p:spPr>
        <p:txBody>
          <a:bodyPr>
            <a:normAutofit fontScale="90000"/>
          </a:bodyPr>
          <a:lstStyle/>
          <a:p>
            <a:r>
              <a:rPr lang="bs-Latn-BA" sz="5400" dirty="0" smtClean="0">
                <a:latin typeface="Amatic" panose="02000803000000000000" pitchFamily="2" charset="0"/>
              </a:rPr>
              <a:t>Razmislite o svemu što je dobro </a:t>
            </a:r>
            <a:r>
              <a:rPr lang="bs-Latn-BA" sz="5400" dirty="0" smtClean="0">
                <a:latin typeface="Amatic" panose="02000803000000000000" pitchFamily="2" charset="0"/>
                <a:sym typeface="Wingdings" panose="05000000000000000000" pitchFamily="2" charset="2"/>
              </a:rPr>
              <a:t></a:t>
            </a:r>
            <a:endParaRPr lang="en-US" sz="5400" dirty="0">
              <a:latin typeface="Amatic" panose="020008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2" y="1485901"/>
            <a:ext cx="9601196" cy="11001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  <a:t> Iskoristite priliku da provedete kvalitetno vrijeme sa vašom djecom – ona, više od bilo čega drugoga, trebaju vas – trebaju kontakt, komunikaciju, razgovor, zajedničke aktivnosti i smijeh. Možda se i vama </a:t>
            </a:r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svidi!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72" y="2857499"/>
            <a:ext cx="4732504" cy="2889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875" y="2728914"/>
            <a:ext cx="5443538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s-Latn-BA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bs-Latn-BA" sz="2000" dirty="0">
                <a:latin typeface="Calibri" panose="020F0502020204030204" pitchFamily="34" charset="0"/>
                <a:cs typeface="Calibri" panose="020F0502020204030204" pitchFamily="34" charset="0"/>
              </a:rPr>
              <a:t>Pamitite šta se sve događalo, i naučite nešto iz tog iskustva!</a:t>
            </a:r>
          </a:p>
          <a:p>
            <a:pPr algn="ctr"/>
            <a:r>
              <a:rPr lang="bs-Latn-BA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Preuzimite Moj dnevnik koji mogu voditi vaša djeca (ali i vi). </a:t>
            </a:r>
          </a:p>
          <a:p>
            <a:pPr algn="ctr"/>
            <a:r>
              <a:rPr lang="bs-Latn-BA" sz="2400" b="1" dirty="0">
                <a:latin typeface="Calibri" panose="020F0502020204030204" pitchFamily="34" charset="0"/>
                <a:cs typeface="Calibri" panose="020F0502020204030204" pitchFamily="34" charset="0"/>
              </a:rPr>
              <a:t>U dnevniku je 30 zanimljivih aktivnosti i izazova za dijete i cijelu porodicu!</a:t>
            </a:r>
          </a:p>
          <a:p>
            <a:pPr algn="ctr"/>
            <a:endParaRPr lang="bs-Latn-BA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bs-Latn-BA" sz="2000" dirty="0">
                <a:latin typeface="Calibri" panose="020F0502020204030204" pitchFamily="34" charset="0"/>
                <a:cs typeface="Calibri" panose="020F0502020204030204" pitchFamily="34" charset="0"/>
              </a:rPr>
              <a:t>Pratite nas na Facebook stranici COI Step by Step i</a:t>
            </a:r>
          </a:p>
          <a:p>
            <a:pPr algn="ctr"/>
            <a:r>
              <a:rPr lang="bs-Latn-BA" sz="2000" dirty="0">
                <a:latin typeface="Calibri" panose="020F0502020204030204" pitchFamily="34" charset="0"/>
                <a:cs typeface="Calibri" panose="020F0502020204030204" pitchFamily="34" charset="0"/>
              </a:rPr>
              <a:t>na www.inskola.com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290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47" y="1016046"/>
            <a:ext cx="6281215" cy="49274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matic" panose="02000803000000000000" pitchFamily="2" charset="0"/>
              </a:rPr>
              <a:t>  </a:t>
            </a:r>
            <a:r>
              <a:rPr lang="en-US" sz="4000" b="1" dirty="0" err="1">
                <a:latin typeface="Amatic" panose="02000803000000000000" pitchFamily="2" charset="0"/>
              </a:rPr>
              <a:t>Naš</a:t>
            </a:r>
            <a:r>
              <a:rPr lang="en-US" sz="4000" b="1" dirty="0">
                <a:latin typeface="Amatic" panose="02000803000000000000" pitchFamily="2" charset="0"/>
              </a:rPr>
              <a:t> </a:t>
            </a:r>
            <a:r>
              <a:rPr lang="en-US" sz="4000" b="1" dirty="0" err="1">
                <a:latin typeface="Amatic" panose="02000803000000000000" pitchFamily="2" charset="0"/>
              </a:rPr>
              <a:t>svakodnevni</a:t>
            </a:r>
            <a:r>
              <a:rPr lang="en-US" sz="4000" b="1" dirty="0">
                <a:latin typeface="Amatic" panose="02000803000000000000" pitchFamily="2" charset="0"/>
              </a:rPr>
              <a:t> </a:t>
            </a:r>
            <a:r>
              <a:rPr lang="en-US" sz="4000" b="1" dirty="0" err="1">
                <a:latin typeface="Amatic" panose="02000803000000000000" pitchFamily="2" charset="0"/>
              </a:rPr>
              <a:t>život</a:t>
            </a:r>
            <a:r>
              <a:rPr lang="en-US" sz="4000" b="1" dirty="0">
                <a:latin typeface="Amatic" panose="02000803000000000000" pitchFamily="2" charset="0"/>
              </a:rPr>
              <a:t> </a:t>
            </a:r>
            <a:r>
              <a:rPr lang="bs-Latn-BA" sz="4000" b="1" dirty="0">
                <a:latin typeface="Amatic" panose="02000803000000000000" pitchFamily="2" charset="0"/>
              </a:rPr>
              <a:t> </a:t>
            </a:r>
            <a:r>
              <a:rPr lang="bs-Latn-BA" sz="4000" b="1" dirty="0" smtClean="0">
                <a:latin typeface="Amatic" panose="02000803000000000000" pitchFamily="2" charset="0"/>
              </a:rPr>
              <a:t>se </a:t>
            </a:r>
            <a:r>
              <a:rPr lang="en-US" sz="4000" b="1" dirty="0" err="1" smtClean="0">
                <a:latin typeface="Amatic" panose="02000803000000000000" pitchFamily="2" charset="0"/>
              </a:rPr>
              <a:t>promijenio</a:t>
            </a:r>
            <a:r>
              <a:rPr lang="bs-Latn-BA" sz="4000" b="1" dirty="0" smtClean="0">
                <a:latin typeface="Amatic" panose="02000803000000000000" pitchFamily="2" charset="0"/>
              </a:rPr>
              <a:t> preko noći</a:t>
            </a:r>
            <a:br>
              <a:rPr lang="bs-Latn-BA" sz="4000" b="1" dirty="0" smtClean="0">
                <a:latin typeface="Amatic" panose="02000803000000000000" pitchFamily="2" charset="0"/>
              </a:rPr>
            </a:br>
            <a:r>
              <a:rPr lang="bs-Latn-BA" sz="4000" b="1" dirty="0" smtClean="0">
                <a:latin typeface="Amatic" panose="02000803000000000000" pitchFamily="2" charset="0"/>
              </a:rPr>
              <a:t/>
            </a:r>
            <a:br>
              <a:rPr lang="bs-Latn-BA" sz="4000" b="1" dirty="0" smtClean="0">
                <a:latin typeface="Amatic" panose="02000803000000000000" pitchFamily="2" charset="0"/>
              </a:rPr>
            </a:br>
            <a:r>
              <a:rPr lang="bs-Latn-BA" sz="4000" dirty="0" smtClean="0">
                <a:latin typeface="Amatic" panose="02000803000000000000" pitchFamily="2" charset="0"/>
              </a:rPr>
              <a:t>u </a:t>
            </a:r>
            <a:r>
              <a:rPr lang="bs-Latn-BA" sz="4000" dirty="0">
                <a:latin typeface="Amatic" panose="02000803000000000000" pitchFamily="2" charset="0"/>
              </a:rPr>
              <a:t>ovakvim situacijama </a:t>
            </a:r>
            <a:r>
              <a:rPr lang="bs-Latn-BA" sz="4000" dirty="0" smtClean="0">
                <a:latin typeface="Amatic" panose="02000803000000000000" pitchFamily="2" charset="0"/>
              </a:rPr>
              <a:t>često se osjećamo </a:t>
            </a:r>
            <a:r>
              <a:rPr lang="en-US" sz="6000" b="1" dirty="0" err="1">
                <a:latin typeface="Amatic" panose="02000803000000000000" pitchFamily="2" charset="0"/>
              </a:rPr>
              <a:t>bespomoćni</a:t>
            </a:r>
            <a:r>
              <a:rPr lang="bs-Latn-BA" sz="6000" b="1" dirty="0">
                <a:latin typeface="Amatic" panose="02000803000000000000" pitchFamily="2" charset="0"/>
              </a:rPr>
              <a:t> </a:t>
            </a:r>
            <a:r>
              <a:rPr lang="bs-Latn-BA" sz="4400" dirty="0">
                <a:latin typeface="Amatic" panose="02000803000000000000" pitchFamily="2" charset="0"/>
              </a:rPr>
              <a:t>i</a:t>
            </a:r>
            <a:r>
              <a:rPr lang="bs-Latn-BA" sz="4400" dirty="0" smtClean="0">
                <a:latin typeface="Amatic" panose="02000803000000000000" pitchFamily="2" charset="0"/>
              </a:rPr>
              <a:t> </a:t>
            </a:r>
            <a:r>
              <a:rPr lang="bs-Latn-BA" sz="4000" dirty="0">
                <a:latin typeface="Amatic" panose="02000803000000000000" pitchFamily="2" charset="0"/>
              </a:rPr>
              <a:t>da </a:t>
            </a:r>
            <a:r>
              <a:rPr lang="en-US" sz="6000" b="1" dirty="0" err="1">
                <a:latin typeface="Amatic" panose="02000803000000000000" pitchFamily="2" charset="0"/>
              </a:rPr>
              <a:t>nemamo</a:t>
            </a:r>
            <a:r>
              <a:rPr lang="en-US" sz="6000" b="1" dirty="0">
                <a:latin typeface="Amatic" panose="02000803000000000000" pitchFamily="2" charset="0"/>
              </a:rPr>
              <a:t> </a:t>
            </a:r>
            <a:r>
              <a:rPr lang="en-US" sz="6000" b="1" dirty="0" err="1">
                <a:latin typeface="Amatic" panose="02000803000000000000" pitchFamily="2" charset="0"/>
              </a:rPr>
              <a:t>kontrolu</a:t>
            </a:r>
            <a:r>
              <a:rPr lang="en-US" sz="6000" b="1" dirty="0">
                <a:latin typeface="Amatic" panose="02000803000000000000" pitchFamily="2" charset="0"/>
              </a:rPr>
              <a:t> </a:t>
            </a:r>
            <a:r>
              <a:rPr lang="en-US" sz="4000" dirty="0" err="1">
                <a:latin typeface="Amatic" panose="02000803000000000000" pitchFamily="2" charset="0"/>
              </a:rPr>
              <a:t>nad</a:t>
            </a:r>
            <a:r>
              <a:rPr lang="en-US" sz="4000" dirty="0">
                <a:latin typeface="Amatic" panose="02000803000000000000" pitchFamily="2" charset="0"/>
              </a:rPr>
              <a:t> </a:t>
            </a:r>
            <a:r>
              <a:rPr lang="en-US" sz="4000" dirty="0" err="1">
                <a:latin typeface="Amatic" panose="02000803000000000000" pitchFamily="2" charset="0"/>
              </a:rPr>
              <a:t>svojim</a:t>
            </a:r>
            <a:r>
              <a:rPr lang="en-US" sz="4000" dirty="0">
                <a:latin typeface="Amatic" panose="02000803000000000000" pitchFamily="2" charset="0"/>
              </a:rPr>
              <a:t> </a:t>
            </a:r>
            <a:r>
              <a:rPr lang="en-US" sz="4000" dirty="0" err="1" smtClean="0">
                <a:latin typeface="Amatic" panose="02000803000000000000" pitchFamily="2" charset="0"/>
              </a:rPr>
              <a:t>životom</a:t>
            </a:r>
            <a:r>
              <a:rPr lang="en-US" sz="4000" dirty="0">
                <a:latin typeface="Amatic" panose="02000803000000000000" pitchFamily="2" charset="0"/>
              </a:rPr>
              <a:t/>
            </a:r>
            <a:br>
              <a:rPr lang="en-US" sz="4000" dirty="0">
                <a:latin typeface="Amatic" panose="02000803000000000000" pitchFamily="2" charset="0"/>
              </a:rPr>
            </a:br>
            <a:r>
              <a:rPr lang="en-US" sz="4000" dirty="0" smtClean="0">
                <a:latin typeface="Amatic" panose="02000803000000000000" pitchFamily="2" charset="0"/>
              </a:rPr>
              <a:t>.</a:t>
            </a:r>
            <a:r>
              <a:rPr lang="en-US" sz="4000" dirty="0">
                <a:latin typeface="Amatic" panose="02000803000000000000" pitchFamily="2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6726" y="4186237"/>
            <a:ext cx="3128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Šta o tome trebamo znati i šta možemo uraditi?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2575" y="1346154"/>
            <a:ext cx="2777264" cy="28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838" y="726728"/>
            <a:ext cx="5876000" cy="2273647"/>
          </a:xfrm>
        </p:spPr>
        <p:txBody>
          <a:bodyPr>
            <a:normAutofit fontScale="90000"/>
          </a:bodyPr>
          <a:lstStyle/>
          <a:p>
            <a:r>
              <a:rPr lang="bs-Latn-BA" b="1" dirty="0" smtClean="0">
                <a:latin typeface="Amatic" panose="02000803000000000000" pitchFamily="2" charset="0"/>
              </a:rPr>
              <a:t>Sad nastupaju intezivnije emocije...hm...šta znamo o njima i zašto su nam one bitne...</a:t>
            </a:r>
            <a:endParaRPr lang="en-US" b="1" dirty="0">
              <a:latin typeface="Amatic" panose="020008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838" y="3180238"/>
            <a:ext cx="5904400" cy="548800"/>
          </a:xfrm>
        </p:spPr>
        <p:txBody>
          <a:bodyPr>
            <a:noAutofit/>
          </a:bodyPr>
          <a:lstStyle/>
          <a:p>
            <a:r>
              <a:rPr lang="bs-Latn-BA" sz="4400" dirty="0" smtClean="0">
                <a:latin typeface="Amatic" panose="02000803000000000000" pitchFamily="2" charset="0"/>
              </a:rPr>
              <a:t>...posebno u izvanrednim situacijama?</a:t>
            </a:r>
            <a:endParaRPr lang="en-US" sz="4400" dirty="0">
              <a:latin typeface="Amatic" panose="020008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2" y="1469479"/>
            <a:ext cx="3700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Zabrinutost, anksioznost, tugu i strah trebamo prihvatiti kao uobičajene emocije koje se javljaju u svim teškim situacijama.</a:t>
            </a:r>
          </a:p>
          <a:p>
            <a:r>
              <a:rPr lang="bs-Latn-B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Njihovo izbjegavanje </a:t>
            </a:r>
            <a:r>
              <a:rPr lang="bs-Latn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ih može učiniti još jačima i dugotrajnijima.</a:t>
            </a:r>
            <a:endParaRPr lang="bs-Latn-B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720" y="3908901"/>
            <a:ext cx="3033465" cy="22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7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1179248"/>
            <a:ext cx="7229476" cy="875243"/>
          </a:xfrm>
        </p:spPr>
        <p:txBody>
          <a:bodyPr>
            <a:normAutofit fontScale="90000"/>
          </a:bodyPr>
          <a:lstStyle/>
          <a:p>
            <a:pPr algn="l"/>
            <a:r>
              <a:rPr lang="bs-Latn-BA" sz="6000" b="1" dirty="0" smtClean="0">
                <a:solidFill>
                  <a:schemeClr val="tx1"/>
                </a:solidFill>
                <a:latin typeface="Amatic" panose="02000803000000000000" pitchFamily="2" charset="0"/>
                <a:cs typeface="Calibri" panose="020F0502020204030204" pitchFamily="34" charset="0"/>
              </a:rPr>
              <a:t>Ova osećanja mogu UKLJUČIVATI</a:t>
            </a:r>
            <a:r>
              <a:rPr lang="bs-Latn-BA" sz="6000" b="1" dirty="0" smtClean="0">
                <a:solidFill>
                  <a:schemeClr val="tx1"/>
                </a:solidFill>
                <a:latin typeface="Amatic" panose="02000803000000000000" pitchFamily="2" charset="0"/>
              </a:rPr>
              <a:t>...</a:t>
            </a:r>
            <a:endParaRPr lang="en-US" sz="6000" b="1" dirty="0">
              <a:solidFill>
                <a:schemeClr val="tx1"/>
              </a:solidFill>
              <a:latin typeface="Amatic" panose="02000803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1" y="2471738"/>
            <a:ext cx="9601196" cy="3586162"/>
          </a:xfrm>
        </p:spPr>
        <p:txBody>
          <a:bodyPr>
            <a:normAutofit fontScale="77500" lnSpcReduction="20000"/>
          </a:bodyPr>
          <a:lstStyle/>
          <a:p>
            <a:r>
              <a:rPr lang="bs-Latn-BA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Izmješane </a:t>
            </a:r>
            <a:r>
              <a:rPr lang="bs-Latn-BA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emocije</a:t>
            </a:r>
          </a:p>
          <a:p>
            <a:r>
              <a:rPr lang="bs-Latn-BA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Strah i brigu </a:t>
            </a:r>
            <a:r>
              <a:rPr lang="bs-Latn-BA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vlastito zdravlje i zdravlje vaših najmilijih</a:t>
            </a:r>
          </a:p>
          <a:p>
            <a:r>
              <a:rPr lang="bs-Latn-BA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Stres</a:t>
            </a:r>
            <a:r>
              <a:rPr lang="bs-Latn-BA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zbog iskustva praćenja sebe ili nadgledanja drugih radi prepoznavanja znakova i simptoma COVID-19</a:t>
            </a:r>
          </a:p>
          <a:p>
            <a:r>
              <a:rPr lang="bs-Latn-BA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Tugu, ljutnju ili frustraciju </a:t>
            </a:r>
            <a:r>
              <a:rPr lang="bs-Latn-BA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zbog toga što prijatelji ili voljene osobe imaju neutemeljene strahove da će se zaraziti; ili </a:t>
            </a:r>
            <a:r>
              <a:rPr lang="bs-Latn-BA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negiraju </a:t>
            </a:r>
            <a:r>
              <a:rPr lang="bs-Latn-BA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bilo kakvu opasnost</a:t>
            </a:r>
          </a:p>
          <a:p>
            <a:r>
              <a:rPr lang="bs-Latn-BA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Krivnju</a:t>
            </a:r>
            <a:r>
              <a:rPr lang="bs-Latn-BA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zbog nemogućnosti obavljanja uobičajenih poslova ili roditeljskih dužnosti, zbog odlaska na posao...</a:t>
            </a:r>
          </a:p>
          <a:p>
            <a:r>
              <a:rPr lang="bs-Latn-BA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Ostale promjene emocionalnog ili mentalnog zdravlja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84" y="762000"/>
            <a:ext cx="1812418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4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9712776" y="626004"/>
            <a:ext cx="1714499" cy="1135592"/>
          </a:xfrm>
          <a:prstGeom prst="cloudCallout">
            <a:avLst>
              <a:gd name="adj1" fmla="val -79535"/>
              <a:gd name="adj2" fmla="val 10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Šta možemo uraditi?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2156" y="770466"/>
            <a:ext cx="9601196" cy="846668"/>
          </a:xfrm>
        </p:spPr>
        <p:txBody>
          <a:bodyPr/>
          <a:lstStyle/>
          <a:p>
            <a:pPr algn="l"/>
            <a:r>
              <a:rPr lang="bs-Latn-BA" dirty="0" smtClean="0">
                <a:latin typeface="Amatic" panose="02000803000000000000" pitchFamily="2" charset="0"/>
                <a:cs typeface="Calibri" panose="020F0502020204030204" pitchFamily="34" charset="0"/>
              </a:rPr>
              <a:t>Šta se sve dešava u glavama djece?</a:t>
            </a:r>
            <a:endParaRPr lang="en-US" dirty="0">
              <a:latin typeface="Amatic" panose="020008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3405" y="1761596"/>
            <a:ext cx="9720940" cy="445632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s-Latn-B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Čak i ako se čini da djeca i tinejdžeri ne prate vijesti o virusima i pandemiji, vjerovatno je da oni </a:t>
            </a:r>
            <a:r>
              <a:rPr lang="bs-Latn-B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osjećaju i preuzimaju </a:t>
            </a:r>
            <a:r>
              <a:rPr lang="bs-Latn-B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informacije i stres od odraslih. </a:t>
            </a:r>
          </a:p>
          <a:p>
            <a:r>
              <a:rPr lang="bs-Latn-B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Slušaju o tome od prijatelja, prate različite medije i donose </a:t>
            </a:r>
            <a:r>
              <a:rPr lang="bs-Latn-B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vlastite</a:t>
            </a:r>
            <a:r>
              <a:rPr lang="bs-Latn-B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zaključke o tome što sve to znači. </a:t>
            </a:r>
          </a:p>
          <a:p>
            <a:r>
              <a:rPr lang="bs-Latn-B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Umjesto da obrazovanje prepustite braći i sestrama, medijima ili prijateljima, </a:t>
            </a:r>
            <a:r>
              <a:rPr lang="bs-Latn-B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preuzmite</a:t>
            </a:r>
            <a:r>
              <a:rPr lang="bs-Latn-B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važnu ulogu u pomaganju djeci i tinejdžerima da bolje shvate što se događa i pomognete im da upravljaju vlastitim brigama ili tjeskobom.</a:t>
            </a:r>
          </a:p>
          <a:p>
            <a:endParaRPr lang="bs-Latn-BA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s-Latn-B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2390"/>
            <a:ext cx="9601196" cy="1100139"/>
          </a:xfrm>
        </p:spPr>
        <p:txBody>
          <a:bodyPr>
            <a:normAutofit/>
          </a:bodyPr>
          <a:lstStyle/>
          <a:p>
            <a:pPr algn="l"/>
            <a:r>
              <a:rPr lang="bs-Latn-BA" sz="6000" b="1" dirty="0" smtClean="0">
                <a:latin typeface="Amatic" panose="02000803000000000000" pitchFamily="2" charset="0"/>
              </a:rPr>
              <a:t>Šta da radim...?</a:t>
            </a:r>
            <a:endParaRPr lang="en-US" sz="6000" b="1" dirty="0">
              <a:latin typeface="Amatic" panose="020008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9" y="2076994"/>
            <a:ext cx="10358439" cy="395499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s-Latn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 zaboravite da vas vaša djeca </a:t>
            </a:r>
            <a:r>
              <a:rPr lang="bs-Latn-B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poznaju, i da instiktivno prepoznaju </a:t>
            </a:r>
            <a:r>
              <a:rPr lang="bs-Latn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emocionalnu klimu u kojoj se nalaze – pogrešno je praviti se da nas ništa ne pogađa!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Dobro je razgovarati i o tome kako oni doživljavaju </a:t>
            </a:r>
            <a:r>
              <a:rPr lang="bs-Latn-B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vas</a:t>
            </a:r>
            <a:r>
              <a:rPr lang="bs-Latn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osjete li vašu zabrinutost ili strah. Šta to kod njih izaziva?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Govorite otvoreno </a:t>
            </a:r>
            <a:r>
              <a:rPr lang="bs-Latn-B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 svojim osjećajima i brigama, ali smireno i uz racionalna pojašnjenja. Imenujte emocije. Objasnite im (a i vi se prisjetite) kako ste se ranije iznijeli sa nekim poteškoćama.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4930" y="874418"/>
            <a:ext cx="1240567" cy="12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2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5614" y="807062"/>
            <a:ext cx="10355582" cy="842963"/>
          </a:xfrm>
        </p:spPr>
        <p:txBody>
          <a:bodyPr>
            <a:noAutofit/>
          </a:bodyPr>
          <a:lstStyle/>
          <a:p>
            <a:pPr algn="ctr"/>
            <a:r>
              <a:rPr lang="bs-Latn-BA" sz="4800" dirty="0" smtClean="0">
                <a:latin typeface="Amatic" panose="02000803000000000000" pitchFamily="2" charset="0"/>
              </a:rPr>
              <a:t>k</a:t>
            </a:r>
            <a:r>
              <a:rPr lang="en-US" sz="4800" dirty="0" err="1" smtClean="0">
                <a:latin typeface="Amatic" panose="02000803000000000000" pitchFamily="2" charset="0"/>
              </a:rPr>
              <a:t>ako</a:t>
            </a:r>
            <a:r>
              <a:rPr lang="en-US" sz="4800" dirty="0" smtClean="0">
                <a:latin typeface="Amatic" panose="02000803000000000000" pitchFamily="2" charset="0"/>
              </a:rPr>
              <a:t> </a:t>
            </a:r>
            <a:r>
              <a:rPr lang="en-US" sz="4800" dirty="0" err="1">
                <a:latin typeface="Amatic" panose="02000803000000000000" pitchFamily="2" charset="0"/>
              </a:rPr>
              <a:t>mla</a:t>
            </a:r>
            <a:r>
              <a:rPr lang="bs-Latn-BA" sz="4800" dirty="0">
                <a:latin typeface="Amatic" panose="02000803000000000000" pitchFamily="2" charset="0"/>
              </a:rPr>
              <a:t>đo</a:t>
            </a:r>
            <a:r>
              <a:rPr lang="en-US" sz="4800" dirty="0">
                <a:latin typeface="Amatic" panose="02000803000000000000" pitchFamily="2" charset="0"/>
              </a:rPr>
              <a:t>j </a:t>
            </a:r>
            <a:r>
              <a:rPr lang="en-US" sz="4800" dirty="0" err="1">
                <a:latin typeface="Amatic" panose="02000803000000000000" pitchFamily="2" charset="0"/>
              </a:rPr>
              <a:t>djeci</a:t>
            </a:r>
            <a:r>
              <a:rPr lang="en-US" sz="4800" dirty="0">
                <a:latin typeface="Amatic" panose="02000803000000000000" pitchFamily="2" charset="0"/>
              </a:rPr>
              <a:t> </a:t>
            </a:r>
            <a:r>
              <a:rPr lang="en-US" sz="4800" dirty="0" err="1">
                <a:latin typeface="Amatic" panose="02000803000000000000" pitchFamily="2" charset="0"/>
              </a:rPr>
              <a:t>objasniti</a:t>
            </a:r>
            <a:r>
              <a:rPr lang="en-US" sz="4800" dirty="0">
                <a:latin typeface="Amatic" panose="02000803000000000000" pitchFamily="2" charset="0"/>
              </a:rPr>
              <a:t> </a:t>
            </a:r>
            <a:r>
              <a:rPr lang="bs-Latn-BA" sz="4800" dirty="0" err="1">
                <a:latin typeface="Amatic" panose="02000803000000000000" pitchFamily="2" charset="0"/>
              </a:rPr>
              <a:t>š</a:t>
            </a:r>
            <a:r>
              <a:rPr lang="en-US" sz="4800" dirty="0" smtClean="0">
                <a:latin typeface="Amatic" panose="02000803000000000000" pitchFamily="2" charset="0"/>
              </a:rPr>
              <a:t>ta</a:t>
            </a:r>
            <a:r>
              <a:rPr lang="en-US" sz="4800" dirty="0">
                <a:latin typeface="Amatic" panose="02000803000000000000" pitchFamily="2" charset="0"/>
              </a:rPr>
              <a:t> se de</a:t>
            </a:r>
            <a:r>
              <a:rPr lang="bs-Latn-BA" sz="4800" dirty="0">
                <a:latin typeface="Amatic" panose="02000803000000000000" pitchFamily="2" charset="0"/>
              </a:rPr>
              <a:t>š</a:t>
            </a:r>
            <a:r>
              <a:rPr lang="en-US" sz="4800" dirty="0">
                <a:latin typeface="Amatic" panose="02000803000000000000" pitchFamily="2" charset="0"/>
              </a:rPr>
              <a:t>ava </a:t>
            </a:r>
            <a:r>
              <a:rPr lang="en-US" sz="4800" dirty="0" err="1">
                <a:latin typeface="Amatic" panose="02000803000000000000" pitchFamily="2" charset="0"/>
              </a:rPr>
              <a:t>i</a:t>
            </a:r>
            <a:r>
              <a:rPr lang="en-US" sz="4800" dirty="0">
                <a:latin typeface="Amatic" panose="02000803000000000000" pitchFamily="2" charset="0"/>
              </a:rPr>
              <a:t> </a:t>
            </a:r>
            <a:r>
              <a:rPr lang="bs-Latn-BA" sz="4800" dirty="0" smtClean="0">
                <a:latin typeface="Amatic" panose="02000803000000000000" pitchFamily="2" charset="0"/>
              </a:rPr>
              <a:t>umanjiti </a:t>
            </a:r>
            <a:r>
              <a:rPr lang="en-US" sz="4800" dirty="0" err="1" smtClean="0">
                <a:latin typeface="Amatic" panose="02000803000000000000" pitchFamily="2" charset="0"/>
              </a:rPr>
              <a:t>strah</a:t>
            </a:r>
            <a:r>
              <a:rPr lang="bs-Latn-BA" sz="4800" dirty="0" smtClean="0">
                <a:latin typeface="Amatic" panose="02000803000000000000" pitchFamily="2" charset="0"/>
              </a:rPr>
              <a:t>?</a:t>
            </a:r>
            <a:endParaRPr lang="en-US" sz="3200" dirty="0">
              <a:latin typeface="Amatic" panose="02000803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55614" y="1815738"/>
            <a:ext cx="7021289" cy="435360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Djeci treba reći istinu mirnim tonom, iznoseći činjenice koje su razumljive njihovom uzrastu.</a:t>
            </a:r>
          </a:p>
          <a:p>
            <a:pPr algn="just"/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Nemojte davati previše detaljnih pojašnjenja – pustite da djeca sama postave pitanja ukoliko žele.</a:t>
            </a:r>
          </a:p>
          <a:p>
            <a:pPr algn="just"/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Potrebno je staviti fokus na to da postoje ljudi koji brinu o njima, da su sigurni u okviru svoje porodice, te koja ponašanja se očekuju od njih i zašto.</a:t>
            </a:r>
          </a:p>
          <a:p>
            <a:pPr algn="just"/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Djeci je neophodno dati osjećaj sigurnosti i predvidljivosti, u onoj mjeri koja je moguća, te usmjeriti pažnju na druge sadržaje.</a:t>
            </a:r>
          </a:p>
          <a:p>
            <a:pPr algn="just"/>
            <a:r>
              <a:rPr lang="bs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Život i djetinjstvo djece nije stalo – samo su se vanjske okolnosti promijenile! Nastojte da nastave raditi mnoge stvari koje su radili i prije.</a:t>
            </a:r>
            <a:endParaRPr lang="bs-Latn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12005"/>
          <a:stretch/>
        </p:blipFill>
        <p:spPr>
          <a:xfrm>
            <a:off x="8067945" y="2393724"/>
            <a:ext cx="3143251" cy="22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29435"/>
            <a:ext cx="9601196" cy="833605"/>
          </a:xfrm>
        </p:spPr>
        <p:txBody>
          <a:bodyPr>
            <a:noAutofit/>
          </a:bodyPr>
          <a:lstStyle/>
          <a:p>
            <a:r>
              <a:rPr lang="bs-Latn-BA" b="1" dirty="0" smtClean="0">
                <a:latin typeface="Amatic" panose="02000803000000000000" pitchFamily="2" charset="0"/>
                <a:ea typeface="+mn-ea"/>
                <a:cs typeface="+mn-cs"/>
              </a:rPr>
              <a:t>Ukoliko kod kuće imate tinejdžera/ku, onda probajte</a:t>
            </a:r>
            <a:r>
              <a:rPr lang="bs-Latn-BA" sz="6000" dirty="0" smtClean="0">
                <a:latin typeface="Amatic" panose="02000803000000000000" pitchFamily="2" charset="0"/>
              </a:rPr>
              <a:t>:</a:t>
            </a:r>
            <a:endParaRPr lang="bs-Latn-BA" sz="6000" dirty="0">
              <a:latin typeface="Amatic" panose="020008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06" y="1685108"/>
            <a:ext cx="9773191" cy="437605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Neki tinejdžeri možda žele blokirati čitavu stvar. Može se činiti da ih nije briga i da su sasvim zadovoljni trenutnim stanjem (možda i jesu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)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Ali, ovo može i prikriti stvarna osjećanja. Ne namećite im sopstvene strahove, ali podijelite sa njima svoje brige i dajte im do znanja da ste tu ako i kada god žele da razgovaraju. </a:t>
            </a:r>
            <a:r>
              <a:rPr lang="bs-Latn-BA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Oni vas trebaju više nego što to pokazuju!</a:t>
            </a:r>
          </a:p>
          <a:p>
            <a:pPr lvl="0"/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Neki tinejdžeri se mogu šaliti. Humor može biti način koji im pomaže u suočavanju, ali obeshrabrite ih da koriste humor kao </a:t>
            </a:r>
            <a:r>
              <a:rPr lang="bs-Latn-BA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jedini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način da razgovaraju o virusu.</a:t>
            </a:r>
          </a:p>
          <a:p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Držite se činjenica u svojim razgovorima i razgovarajte sa tinejdžerima o onome što vide na TV-u ili čitaju na mreži. Usmjerite ih prema pouzdanim izvorima informacija. Razgovarajte o razlici između korištenja interneta da biste bili informisani, u odnosu na prekomjernu upotrebu medija koja može podstaći anksioznost. Ograničite praćenje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medija skretanjem pažnje na druge aktivnosti.</a:t>
            </a:r>
            <a:endParaRPr lang="bs-Latn-B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Pomozite im da se brine oko stvari koje mogu da urade i na koje mogu da utiču - poput istraživanja o tome kako sprečiti širenje virusa, konkretnih zadataka u kući, pravljenju planova za budućnost i sl. </a:t>
            </a:r>
            <a:endParaRPr lang="bs-Latn-B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Nemojte koristiti tinejdžera za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smanjivanje </a:t>
            </a:r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vaše anksioznosti. Razgovarajte sa drugim, odraslim ljudima koji vam mogu pomoći.</a:t>
            </a:r>
            <a:endParaRPr lang="en-US" sz="1800" dirty="0"/>
          </a:p>
          <a:p>
            <a:endParaRPr lang="bs-Latn-B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bs-Latn-B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6057" y="833846"/>
            <a:ext cx="102108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8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94749"/>
            <a:ext cx="9601196" cy="846667"/>
          </a:xfrm>
        </p:spPr>
        <p:txBody>
          <a:bodyPr>
            <a:noAutofit/>
          </a:bodyPr>
          <a:lstStyle/>
          <a:p>
            <a:r>
              <a:rPr lang="bs-Latn-BA" b="1" dirty="0" smtClean="0">
                <a:latin typeface="Amatic" panose="02000803000000000000" pitchFamily="2" charset="0"/>
                <a:ea typeface="+mn-ea"/>
                <a:cs typeface="+mn-cs"/>
              </a:rPr>
              <a:t>Vanredne situacije su odlično vrijeme za učenje</a:t>
            </a:r>
            <a:r>
              <a:rPr lang="bs-Latn-BA" sz="6000" dirty="0" smtClean="0">
                <a:latin typeface="Amatic" panose="02000803000000000000" pitchFamily="2" charset="0"/>
              </a:rPr>
              <a:t>:</a:t>
            </a:r>
            <a:endParaRPr lang="bs-Latn-BA" sz="6000" dirty="0">
              <a:latin typeface="Amatic" panose="02000803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507" y="1802674"/>
            <a:ext cx="9821090" cy="431074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Pitajte tinejdžere šta oni misle o trenutnoj situaciji i mjerama koje se preduzimaju. Saslušajte i uzimajte njihovo mišljenje ozbiljno. Postavljajte pitanja: Zašto tako misliš? Šta ti misliš da bi trebalo uraditi? Šta mi u kući možemo uraditi?</a:t>
            </a:r>
          </a:p>
          <a:p>
            <a:pPr lvl="0"/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Pokažite iskreno interesovanje za ono što čitaju, slušaju, čega se igraju. Zamolite ih da vas nešto nauče; budite im partner u igri (i tinejdžeri se vole igrati).</a:t>
            </a:r>
          </a:p>
          <a:p>
            <a:pPr lvl="0"/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Neki </a:t>
            </a:r>
            <a:r>
              <a:rPr lang="bs-Latn-BA" sz="2000" dirty="0">
                <a:latin typeface="Calibri" panose="020F0502020204030204" pitchFamily="34" charset="0"/>
                <a:cs typeface="Calibri" panose="020F0502020204030204" pitchFamily="34" charset="0"/>
              </a:rPr>
              <a:t>tinejdžeri mogu biti jako zainteresirani za raspravu o političkim ili ekonomskim implikacijama pandemije. </a:t>
            </a:r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Potičite ih na istraživanje i </a:t>
            </a:r>
            <a:r>
              <a:rPr lang="bs-Latn-BA" sz="2000" dirty="0">
                <a:latin typeface="Calibri" panose="020F0502020204030204" pitchFamily="34" charset="0"/>
                <a:cs typeface="Calibri" panose="020F0502020204030204" pitchFamily="34" charset="0"/>
              </a:rPr>
              <a:t>kritičko </a:t>
            </a:r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promišljanje </a:t>
            </a:r>
            <a:r>
              <a:rPr lang="bs-Latn-BA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takvim temama, na razlikovanje činjenica od iznošenja neutemeljenih mišljenja i teorija zavjere. </a:t>
            </a:r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Pomozite </a:t>
            </a:r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da razrade različita scenarija o tome šta će se dogoditi.</a:t>
            </a:r>
          </a:p>
          <a:p>
            <a:pPr lvl="0"/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Ovo je dobro vrijeme za razgovor </a:t>
            </a:r>
            <a:r>
              <a:rPr lang="bs-Latn-BA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bs-Latn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vrijednostima – hrabrosti, ljudskosti, odgovornosti, solidarnosti, empatiji prema durgim ljudima, starima; o ljudima koji rade i sada, o svim zanimanjima koja su se pokazala važna, o onima koji volontiraju, nose hranu, doniraju...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562" y="694749"/>
            <a:ext cx="1025519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33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2126</TotalTime>
  <Words>1645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Amatic</vt:lpstr>
      <vt:lpstr>Arial</vt:lpstr>
      <vt:lpstr>Calibri</vt:lpstr>
      <vt:lpstr>Euphemia</vt:lpstr>
      <vt:lpstr>Garamond</vt:lpstr>
      <vt:lpstr>Times New Roman</vt:lpstr>
      <vt:lpstr>Wingdings</vt:lpstr>
      <vt:lpstr>Organic</vt:lpstr>
      <vt:lpstr>   </vt:lpstr>
      <vt:lpstr>  Naš svakodnevni život  se promijenio preko noći  u ovakvim situacijama često se osjećamo bespomoćni i da nemamo kontrolu nad svojim životom . </vt:lpstr>
      <vt:lpstr>Sad nastupaju intezivnije emocije...hm...šta znamo o njima i zašto su nam one bitne...</vt:lpstr>
      <vt:lpstr>Ova osećanja mogu UKLJUČIVATI...</vt:lpstr>
      <vt:lpstr>Šta se sve dešava u glavama djece?</vt:lpstr>
      <vt:lpstr>Šta da radim...?</vt:lpstr>
      <vt:lpstr>kako mlađoj djeci objasniti šta se dešava i umanjiti strah?</vt:lpstr>
      <vt:lpstr>Ukoliko kod kuće imate tinejdžera/ku, onda probajte:</vt:lpstr>
      <vt:lpstr>Vanredne situacije su odlično vrijeme za učenje:</vt:lpstr>
      <vt:lpstr>PowerPoint Presentation</vt:lpstr>
      <vt:lpstr>Online škola...i moja uloga</vt:lpstr>
      <vt:lpstr>Pomozite sebi...</vt:lpstr>
      <vt:lpstr>Pripremimo se na trajanje...</vt:lpstr>
      <vt:lpstr>Razmislite o svemu što je dobro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ŠTA SMO (U)RADILI?</dc:title>
  <dc:creator>Windows User</dc:creator>
  <cp:lastModifiedBy>Rada</cp:lastModifiedBy>
  <cp:revision>203</cp:revision>
  <dcterms:created xsi:type="dcterms:W3CDTF">2019-05-30T11:13:03Z</dcterms:created>
  <dcterms:modified xsi:type="dcterms:W3CDTF">2020-03-31T15:19:00Z</dcterms:modified>
</cp:coreProperties>
</file>